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29"/>
  </p:notesMasterIdLst>
  <p:handoutMasterIdLst>
    <p:handoutMasterId r:id="rId30"/>
  </p:handoutMasterIdLst>
  <p:sldIdLst>
    <p:sldId id="282" r:id="rId5"/>
    <p:sldId id="340" r:id="rId6"/>
    <p:sldId id="341" r:id="rId7"/>
    <p:sldId id="342" r:id="rId8"/>
    <p:sldId id="345" r:id="rId9"/>
    <p:sldId id="346" r:id="rId10"/>
    <p:sldId id="351" r:id="rId11"/>
    <p:sldId id="349" r:id="rId12"/>
    <p:sldId id="312" r:id="rId13"/>
    <p:sldId id="313" r:id="rId14"/>
    <p:sldId id="314" r:id="rId15"/>
    <p:sldId id="315" r:id="rId16"/>
    <p:sldId id="316" r:id="rId17"/>
    <p:sldId id="317" r:id="rId18"/>
    <p:sldId id="318" r:id="rId19"/>
    <p:sldId id="319" r:id="rId20"/>
    <p:sldId id="320" r:id="rId21"/>
    <p:sldId id="321" r:id="rId22"/>
    <p:sldId id="347" r:id="rId23"/>
    <p:sldId id="324" r:id="rId24"/>
    <p:sldId id="309" r:id="rId25"/>
    <p:sldId id="327" r:id="rId26"/>
    <p:sldId id="326" r:id="rId27"/>
    <p:sldId id="296" r:id="rId28"/>
  </p:sldIdLst>
  <p:sldSz cx="12192000" cy="6858000"/>
  <p:notesSz cx="6807200" cy="99393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1" autoAdjust="0"/>
    <p:restoredTop sz="94574" autoAdjust="0"/>
  </p:normalViewPr>
  <p:slideViewPr>
    <p:cSldViewPr snapToGrid="0">
      <p:cViewPr varScale="1">
        <p:scale>
          <a:sx n="69" d="100"/>
          <a:sy n="69" d="100"/>
        </p:scale>
        <p:origin x="488" y="4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55838" y="0"/>
            <a:ext cx="2949787" cy="498693"/>
          </a:xfrm>
          <a:prstGeom prst="rect">
            <a:avLst/>
          </a:prstGeom>
        </p:spPr>
        <p:txBody>
          <a:bodyPr vert="horz" lIns="91440" tIns="45720" rIns="91440" bIns="45720" rtlCol="0"/>
          <a:lstStyle>
            <a:lvl1pPr algn="r">
              <a:defRPr sz="1200"/>
            </a:lvl1pPr>
          </a:lstStyle>
          <a:p>
            <a:fld id="{EF1077DB-935E-4A0A-947A-D283B9F9F452}" type="datetimeFigureOut">
              <a:rPr lang="en-US" smtClean="0"/>
              <a:t>7/4/2019</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9440647"/>
            <a:ext cx="2949787" cy="498692"/>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55838" y="9440647"/>
            <a:ext cx="2949787" cy="498692"/>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55838" y="0"/>
            <a:ext cx="2949787" cy="498693"/>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7/4/2019</a:t>
            </a:fld>
            <a:endParaRPr lang="en-US" noProof="0" dirty="0"/>
          </a:p>
        </p:txBody>
      </p:sp>
      <p:sp>
        <p:nvSpPr>
          <p:cNvPr id="4" name="Slide Image Placeholder 3"/>
          <p:cNvSpPr>
            <a:spLocks noGrp="1" noRot="1" noChangeAspect="1"/>
          </p:cNvSpPr>
          <p:nvPr>
            <p:ph type="sldImg" idx="2"/>
          </p:nvPr>
        </p:nvSpPr>
        <p:spPr>
          <a:xfrm>
            <a:off x="422275" y="1243013"/>
            <a:ext cx="5962650" cy="3354387"/>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0720" y="4783307"/>
            <a:ext cx="5445760" cy="3913614"/>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440647"/>
            <a:ext cx="2949787" cy="498692"/>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55838" y="9440647"/>
            <a:ext cx="2949787" cy="498692"/>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Small Image">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9980476" y="0"/>
            <a:ext cx="2211524" cy="6858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tx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11904" y="4650539"/>
            <a:ext cx="3401478" cy="1192038"/>
          </a:xfrm>
          <a:solidFill>
            <a:schemeClr val="tx1"/>
          </a:solidFill>
        </p:spPr>
        <p:txBody>
          <a:bodyPr lIns="252000" tIns="0" anchor="ctr"/>
          <a:lstStyle>
            <a:lvl1pPr marL="0" indent="0" algn="l">
              <a:lnSpc>
                <a:spcPct val="100000"/>
              </a:lnSpc>
              <a:buNone/>
              <a:defRPr sz="1800" i="1">
                <a:solidFill>
                  <a:schemeClr val="bg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3403843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916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3572900" y="1511476"/>
            <a:ext cx="2916000" cy="4679249"/>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p:nvPr>
        </p:nvSpPr>
        <p:spPr>
          <a:xfrm>
            <a:off x="6713800" y="1511475"/>
            <a:ext cx="2916000" cy="4679250"/>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654388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1764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290450" y="1512000"/>
            <a:ext cx="1764000" cy="4679250"/>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4148900" y="1512000"/>
            <a:ext cx="1764000" cy="4679250"/>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6007350" y="1507535"/>
            <a:ext cx="1764000" cy="4679250"/>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7865800" y="1507535"/>
            <a:ext cx="1764000" cy="4683715"/>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B5A8293F-A5B5-4FCC-BF27-A25B1BAFF245}"/>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4837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solidFill>
              </a:defRPr>
            </a:lvl1pPr>
          </a:lstStyle>
          <a:p>
            <a:r>
              <a:rPr lang="en-US"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1" y="1008000"/>
            <a:ext cx="9198116"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8E801980-CBAE-4A50-886D-54D7BB2E1947}"/>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EDF756E-F310-4229-ACDD-055D299A95FB}"/>
              </a:ext>
            </a:extLst>
          </p:cNvPr>
          <p:cNvSpPr/>
          <p:nvPr userDrawn="1"/>
        </p:nvSpPr>
        <p:spPr>
          <a:xfrm>
            <a:off x="6297105" y="424206"/>
            <a:ext cx="5505254" cy="57314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9" name="Subtitle 2">
            <a:extLst>
              <a:ext uri="{FF2B5EF4-FFF2-40B4-BE49-F238E27FC236}">
                <a16:creationId xmlns:a16="http://schemas.microsoft.com/office/drawing/2014/main" id="{07666241-4AF6-458A-A571-6C6C291D72F1}"/>
              </a:ext>
            </a:extLst>
          </p:cNvPr>
          <p:cNvSpPr>
            <a:spLocks noGrp="1"/>
          </p:cNvSpPr>
          <p:nvPr>
            <p:ph type="subTitle" idx="1"/>
          </p:nvPr>
        </p:nvSpPr>
        <p:spPr>
          <a:xfrm>
            <a:off x="6532775" y="3639199"/>
            <a:ext cx="5053936"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6" name="Title 5">
            <a:extLst>
              <a:ext uri="{FF2B5EF4-FFF2-40B4-BE49-F238E27FC236}">
                <a16:creationId xmlns:a16="http://schemas.microsoft.com/office/drawing/2014/main" id="{6F4F2BBF-F210-4954-9C73-A0030AACDDFE}"/>
              </a:ext>
            </a:extLst>
          </p:cNvPr>
          <p:cNvSpPr>
            <a:spLocks noGrp="1"/>
          </p:cNvSpPr>
          <p:nvPr>
            <p:ph type="title" hasCustomPrompt="1"/>
          </p:nvPr>
        </p:nvSpPr>
        <p:spPr>
          <a:xfrm>
            <a:off x="6532775" y="993303"/>
            <a:ext cx="5053936" cy="2513468"/>
          </a:xfrm>
        </p:spPr>
        <p:txBody>
          <a:bodyPr/>
          <a:lstStyle>
            <a:lvl1pPr>
              <a:defRPr sz="5400" cap="none">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217260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0" name="Content Placeholder 2">
            <a:extLst>
              <a:ext uri="{FF2B5EF4-FFF2-40B4-BE49-F238E27FC236}">
                <a16:creationId xmlns:a16="http://schemas.microsoft.com/office/drawing/2014/main" id="{FD1EE834-4B70-4715-8346-1C0298347EE0}"/>
              </a:ext>
            </a:extLst>
          </p:cNvPr>
          <p:cNvSpPr>
            <a:spLocks noGrp="1"/>
          </p:cNvSpPr>
          <p:nvPr>
            <p:ph idx="1"/>
          </p:nvPr>
        </p:nvSpPr>
        <p:spPr>
          <a:xfrm>
            <a:off x="432000" y="1046375"/>
            <a:ext cx="9198000" cy="5130588"/>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30139961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Content Placeholder 2">
            <a:extLst>
              <a:ext uri="{FF2B5EF4-FFF2-40B4-BE49-F238E27FC236}">
                <a16:creationId xmlns:a16="http://schemas.microsoft.com/office/drawing/2014/main" id="{EAE43F4C-1A64-4197-A44B-E6EB874E243B}"/>
              </a:ext>
            </a:extLst>
          </p:cNvPr>
          <p:cNvSpPr>
            <a:spLocks noGrp="1"/>
          </p:cNvSpPr>
          <p:nvPr>
            <p:ph sz="half" idx="1"/>
          </p:nvPr>
        </p:nvSpPr>
        <p:spPr>
          <a:xfrm>
            <a:off x="432000" y="1046376"/>
            <a:ext cx="4435831" cy="5130588"/>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8" name="Content Placeholder 3">
            <a:extLst>
              <a:ext uri="{FF2B5EF4-FFF2-40B4-BE49-F238E27FC236}">
                <a16:creationId xmlns:a16="http://schemas.microsoft.com/office/drawing/2014/main" id="{D7B3F5B8-DC28-4878-AC9F-D434D7542D8F}"/>
              </a:ext>
            </a:extLst>
          </p:cNvPr>
          <p:cNvSpPr>
            <a:spLocks noGrp="1"/>
          </p:cNvSpPr>
          <p:nvPr>
            <p:ph sz="half" idx="2"/>
          </p:nvPr>
        </p:nvSpPr>
        <p:spPr>
          <a:xfrm>
            <a:off x="5194169" y="1046376"/>
            <a:ext cx="4435831" cy="5130588"/>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028349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Text Placeholder 2">
            <a:extLst>
              <a:ext uri="{FF2B5EF4-FFF2-40B4-BE49-F238E27FC236}">
                <a16:creationId xmlns:a16="http://schemas.microsoft.com/office/drawing/2014/main" id="{CB97B01E-88B2-448F-BD96-A1AAFA39AC1E}"/>
              </a:ext>
            </a:extLst>
          </p:cNvPr>
          <p:cNvSpPr>
            <a:spLocks noGrp="1"/>
          </p:cNvSpPr>
          <p:nvPr>
            <p:ph type="body" idx="1"/>
          </p:nvPr>
        </p:nvSpPr>
        <p:spPr>
          <a:xfrm>
            <a:off x="432000" y="1068420"/>
            <a:ext cx="4434840" cy="823912"/>
          </a:xfrm>
          <a:solidFill>
            <a:schemeClr val="tx1"/>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8" name="Text Placeholder 4">
            <a:extLst>
              <a:ext uri="{FF2B5EF4-FFF2-40B4-BE49-F238E27FC236}">
                <a16:creationId xmlns:a16="http://schemas.microsoft.com/office/drawing/2014/main" id="{40BADDE2-4EE6-41B4-804C-EBF680128B40}"/>
              </a:ext>
            </a:extLst>
          </p:cNvPr>
          <p:cNvSpPr>
            <a:spLocks noGrp="1"/>
          </p:cNvSpPr>
          <p:nvPr>
            <p:ph type="body" sz="quarter" idx="3"/>
          </p:nvPr>
        </p:nvSpPr>
        <p:spPr>
          <a:xfrm>
            <a:off x="5195160" y="1068420"/>
            <a:ext cx="4434840" cy="823912"/>
          </a:xfrm>
          <a:solidFill>
            <a:schemeClr val="tx1"/>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9" name="Content Placeholder 3">
            <a:extLst>
              <a:ext uri="{FF2B5EF4-FFF2-40B4-BE49-F238E27FC236}">
                <a16:creationId xmlns:a16="http://schemas.microsoft.com/office/drawing/2014/main" id="{BB0A14E0-899D-4594-BC9E-AE89BF0D3AB7}"/>
              </a:ext>
            </a:extLst>
          </p:cNvPr>
          <p:cNvSpPr>
            <a:spLocks noGrp="1"/>
          </p:cNvSpPr>
          <p:nvPr>
            <p:ph sz="half" idx="2"/>
          </p:nvPr>
        </p:nvSpPr>
        <p:spPr>
          <a:xfrm>
            <a:off x="432001" y="2096752"/>
            <a:ext cx="4434840" cy="4092911"/>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0" name="Content Placeholder 5">
            <a:extLst>
              <a:ext uri="{FF2B5EF4-FFF2-40B4-BE49-F238E27FC236}">
                <a16:creationId xmlns:a16="http://schemas.microsoft.com/office/drawing/2014/main" id="{2C699014-D902-4E9A-80CD-8D2BCFE67097}"/>
              </a:ext>
            </a:extLst>
          </p:cNvPr>
          <p:cNvSpPr>
            <a:spLocks noGrp="1"/>
          </p:cNvSpPr>
          <p:nvPr>
            <p:ph sz="quarter" idx="4"/>
          </p:nvPr>
        </p:nvSpPr>
        <p:spPr>
          <a:xfrm>
            <a:off x="5195160" y="2096752"/>
            <a:ext cx="4434840" cy="4092911"/>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9253289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anchor="b"/>
          <a:lstStyle>
            <a:lvl1pPr>
              <a:defRPr sz="2800"/>
            </a:lvl1pPr>
          </a:lstStyle>
          <a:p>
            <a:r>
              <a:rPr lang="en-US" noProof="0" smtClean="0"/>
              <a:t>Click to edit Master title style</a:t>
            </a:r>
            <a:endParaRPr lang="en-US" noProof="0"/>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p:nvPr>
        </p:nvSpPr>
        <p:spPr>
          <a:xfrm>
            <a:off x="432001" y="2057400"/>
            <a:ext cx="3159612" cy="4126584"/>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10" name="Content Placeholder 2">
            <a:extLst>
              <a:ext uri="{FF2B5EF4-FFF2-40B4-BE49-F238E27FC236}">
                <a16:creationId xmlns:a16="http://schemas.microsoft.com/office/drawing/2014/main" id="{79F53EF1-D412-467C-B7CE-30536F140AE1}"/>
              </a:ext>
            </a:extLst>
          </p:cNvPr>
          <p:cNvSpPr>
            <a:spLocks noGrp="1"/>
          </p:cNvSpPr>
          <p:nvPr>
            <p:ph idx="1"/>
          </p:nvPr>
        </p:nvSpPr>
        <p:spPr>
          <a:xfrm>
            <a:off x="3770722" y="457201"/>
            <a:ext cx="6023727" cy="5726784"/>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7147578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anchor="b"/>
          <a:lstStyle>
            <a:lvl1pPr>
              <a:defRPr sz="2800"/>
            </a:lvl1pPr>
          </a:lstStyle>
          <a:p>
            <a:r>
              <a:rPr lang="en-US" noProof="0" smtClean="0"/>
              <a:t>Click to edit Master title style</a:t>
            </a:r>
            <a:endParaRPr lang="en-US" noProof="0"/>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p:nvPr>
        </p:nvSpPr>
        <p:spPr>
          <a:xfrm>
            <a:off x="432001" y="2057400"/>
            <a:ext cx="3159612" cy="4126584"/>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12" name="Picture Placeholder 2">
            <a:extLst>
              <a:ext uri="{FF2B5EF4-FFF2-40B4-BE49-F238E27FC236}">
                <a16:creationId xmlns:a16="http://schemas.microsoft.com/office/drawing/2014/main" id="{10319378-269C-406E-9B84-FCF22DA02EFF}"/>
              </a:ext>
            </a:extLst>
          </p:cNvPr>
          <p:cNvSpPr>
            <a:spLocks noGrp="1"/>
          </p:cNvSpPr>
          <p:nvPr>
            <p:ph type="pic" idx="1"/>
          </p:nvPr>
        </p:nvSpPr>
        <p:spPr>
          <a:xfrm>
            <a:off x="3788021" y="457201"/>
            <a:ext cx="5949868" cy="57267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Tree>
    <p:extLst>
      <p:ext uri="{BB962C8B-B14F-4D97-AF65-F5344CB8AC3E}">
        <p14:creationId xmlns:p14="http://schemas.microsoft.com/office/powerpoint/2010/main" val="21030756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115799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54ED587-2D2F-4D3F-B55B-C64465AB4EC5}"/>
              </a:ext>
            </a:extLst>
          </p:cNvPr>
          <p:cNvSpPr/>
          <p:nvPr userDrawn="1"/>
        </p:nvSpPr>
        <p:spPr>
          <a:xfrm>
            <a:off x="69274" y="66963"/>
            <a:ext cx="9911201" cy="6727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bg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21811559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2310D190-B83D-438A-91BC-470C41B22A29}"/>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13976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Large Image">
    <p:bg>
      <p:bgPr>
        <a:solidFill>
          <a:schemeClr val="bg1"/>
        </a:solidFill>
        <a:effectLst/>
      </p:bgPr>
    </p:bg>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069FFAE5-B16E-4571-88F7-52FA5354B1A1}"/>
              </a:ext>
            </a:extLst>
          </p:cNvPr>
          <p:cNvSpPr>
            <a:spLocks noGrp="1"/>
          </p:cNvSpPr>
          <p:nvPr>
            <p:ph type="pic" sz="quarter" idx="13" hasCustomPrompt="1"/>
          </p:nvPr>
        </p:nvSpPr>
        <p:spPr>
          <a:xfrm>
            <a:off x="69273" y="63691"/>
            <a:ext cx="9911201" cy="6727346"/>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bg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409473891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8" name="Picture Placeholder 1">
            <a:extLst>
              <a:ext uri="{FF2B5EF4-FFF2-40B4-BE49-F238E27FC236}">
                <a16:creationId xmlns:a16="http://schemas.microsoft.com/office/drawing/2014/main" id="{1599E2D7-24B3-4D66-9AFB-83C1AEC4DBBB}"/>
              </a:ext>
            </a:extLst>
          </p:cNvPr>
          <p:cNvSpPr>
            <a:spLocks noGrp="1"/>
          </p:cNvSpPr>
          <p:nvPr>
            <p:ph type="pic" sz="quarter" idx="33" hasCustomPrompt="1"/>
          </p:nvPr>
        </p:nvSpPr>
        <p:spPr>
          <a:xfrm>
            <a:off x="9980476" y="0"/>
            <a:ext cx="2211524" cy="6192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445086" y="1807950"/>
            <a:ext cx="5184913" cy="432000"/>
          </a:xfrm>
        </p:spPr>
        <p:txBody>
          <a:bodyPr/>
          <a:lstStyle>
            <a:lvl1pPr algn="r">
              <a:defRPr>
                <a:solidFill>
                  <a:schemeClr val="tx1"/>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444886" y="2383950"/>
            <a:ext cx="5184913" cy="360000"/>
          </a:xfrm>
        </p:spPr>
        <p:txBody>
          <a:bodyPr/>
          <a:lstStyle>
            <a:lvl1pPr marL="0" indent="0" algn="r">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445000" y="2908300"/>
            <a:ext cx="5184800" cy="3283700"/>
          </a:xfrm>
          <a:solidFill>
            <a:schemeClr val="bg1"/>
          </a:solidFill>
        </p:spPr>
        <p:txBody>
          <a:bodyPr lIns="180000" tIns="252000" rIns="252000"/>
          <a:lstStyle>
            <a:lvl1pPr algn="l">
              <a:defRPr>
                <a:solidFill>
                  <a:schemeClr val="tx1">
                    <a:lumMod val="75000"/>
                    <a:lumOff val="25000"/>
                  </a:schemeClr>
                </a:solidFill>
                <a:latin typeface="Calibri Light" panose="020F0302020204030204" pitchFamily="34" charset="0"/>
                <a:cs typeface="Calibri Light" panose="020F0302020204030204" pitchFamily="34" charset="0"/>
              </a:defRPr>
            </a:lvl1pPr>
            <a:lvl2pPr algn="l">
              <a:defRPr>
                <a:solidFill>
                  <a:schemeClr val="tx1">
                    <a:lumMod val="75000"/>
                    <a:lumOff val="25000"/>
                  </a:schemeClr>
                </a:solidFill>
                <a:latin typeface="Calibri Light" panose="020F0302020204030204" pitchFamily="34" charset="0"/>
                <a:cs typeface="Calibri Light" panose="020F0302020204030204" pitchFamily="34" charset="0"/>
              </a:defRPr>
            </a:lvl2pPr>
            <a:lvl3pPr algn="l">
              <a:defRPr>
                <a:solidFill>
                  <a:schemeClr val="tx1">
                    <a:lumMod val="75000"/>
                    <a:lumOff val="25000"/>
                  </a:schemeClr>
                </a:solidFill>
                <a:latin typeface="Calibri Light" panose="020F0302020204030204" pitchFamily="34" charset="0"/>
                <a:cs typeface="Calibri Light" panose="020F0302020204030204" pitchFamily="34" charset="0"/>
              </a:defRPr>
            </a:lvl3pPr>
            <a:lvl4pPr algn="l">
              <a:defRPr>
                <a:solidFill>
                  <a:schemeClr val="tx1">
                    <a:lumMod val="75000"/>
                    <a:lumOff val="25000"/>
                  </a:schemeClr>
                </a:solidFill>
                <a:latin typeface="Calibri Light" panose="020F0302020204030204" pitchFamily="34" charset="0"/>
                <a:cs typeface="Calibri Light" panose="020F0302020204030204" pitchFamily="34" charset="0"/>
              </a:defRPr>
            </a:lvl4pPr>
            <a:lvl5pPr algn="l">
              <a:defRPr>
                <a:solidFill>
                  <a:schemeClr val="tx1">
                    <a:lumMod val="75000"/>
                    <a:lumOff val="25000"/>
                  </a:schemeClr>
                </a:solidFill>
                <a:latin typeface="Calibri Light" panose="020F0302020204030204" pitchFamily="34" charset="0"/>
                <a:cs typeface="Calibri Light" panose="020F0302020204030204" pitchFamily="34" charset="0"/>
              </a:defRPr>
            </a:lvl5pPr>
          </a:lstStyle>
          <a:p>
            <a:pPr lvl="0"/>
            <a:r>
              <a:rPr lang="en-US" noProof="0" dirty="0" smtClean="0"/>
              <a:t>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35010399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3823393" y="1343906"/>
            <a:ext cx="3736800" cy="3933645"/>
          </a:xfrm>
          <a:solidFill>
            <a:schemeClr val="bg1"/>
          </a:solidFill>
        </p:spPr>
        <p:txBody>
          <a:bodyPr lIns="180000" tIns="180000" rIns="180000"/>
          <a:lstStyle>
            <a:lvl1pPr>
              <a:defRPr>
                <a:solidFill>
                  <a:schemeClr val="tx1">
                    <a:lumMod val="75000"/>
                    <a:lumOff val="25000"/>
                  </a:schemeClr>
                </a:solidFill>
                <a:latin typeface="Calibri Light" panose="020F0302020204030204" pitchFamily="34" charset="0"/>
                <a:cs typeface="Calibri Light" panose="020F0302020204030204" pitchFamily="34" charset="0"/>
              </a:defRPr>
            </a:lvl1pPr>
            <a:lvl2pPr>
              <a:defRPr>
                <a:solidFill>
                  <a:schemeClr val="tx1">
                    <a:lumMod val="75000"/>
                    <a:lumOff val="25000"/>
                  </a:schemeClr>
                </a:solidFill>
                <a:latin typeface="Calibri Light" panose="020F0302020204030204" pitchFamily="34" charset="0"/>
                <a:cs typeface="Calibri Light" panose="020F0302020204030204" pitchFamily="34" charset="0"/>
              </a:defRPr>
            </a:lvl2pPr>
            <a:lvl3pPr>
              <a:defRPr>
                <a:solidFill>
                  <a:schemeClr val="tx1">
                    <a:lumMod val="75000"/>
                    <a:lumOff val="25000"/>
                  </a:schemeClr>
                </a:solidFill>
                <a:latin typeface="Calibri Light" panose="020F0302020204030204" pitchFamily="34" charset="0"/>
                <a:cs typeface="Calibri Light" panose="020F0302020204030204" pitchFamily="34" charset="0"/>
              </a:defRPr>
            </a:lvl3pPr>
            <a:lvl4pPr>
              <a:defRPr>
                <a:solidFill>
                  <a:schemeClr val="tx1">
                    <a:lumMod val="75000"/>
                    <a:lumOff val="25000"/>
                  </a:schemeClr>
                </a:solidFill>
                <a:latin typeface="Calibri Light" panose="020F0302020204030204" pitchFamily="34" charset="0"/>
                <a:cs typeface="Calibri Light" panose="020F0302020204030204" pitchFamily="34" charset="0"/>
              </a:defRPr>
            </a:lvl4pPr>
            <a:lvl5pPr>
              <a:defRPr>
                <a:solidFill>
                  <a:schemeClr val="tx1">
                    <a:lumMod val="75000"/>
                    <a:lumOff val="25000"/>
                  </a:schemeClr>
                </a:solidFill>
                <a:latin typeface="Calibri Light" panose="020F0302020204030204" pitchFamily="34" charset="0"/>
                <a:cs typeface="Calibri Light" panose="020F0302020204030204" pitchFamily="34" charset="0"/>
              </a:defRPr>
            </a:lvl5pPr>
          </a:lstStyle>
          <a:p>
            <a:pPr lvl="0"/>
            <a:r>
              <a:rPr lang="en-US" noProof="0" dirty="0" smtClean="0"/>
              <a:t>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US" noProof="0" smtClean="0"/>
              <a:pPr/>
              <a:t>‹#›</a:t>
            </a:fld>
            <a:endParaRPr lang="en-US" noProof="0" dirty="0"/>
          </a:p>
        </p:txBody>
      </p:sp>
      <p:sp>
        <p:nvSpPr>
          <p:cNvPr id="9" name="Picture Placeholder 6">
            <a:extLst>
              <a:ext uri="{FF2B5EF4-FFF2-40B4-BE49-F238E27FC236}">
                <a16:creationId xmlns:a16="http://schemas.microsoft.com/office/drawing/2014/main" id="{492C2A1D-F7BD-46B6-BC01-15D365ACD50B}"/>
              </a:ext>
            </a:extLst>
          </p:cNvPr>
          <p:cNvSpPr>
            <a:spLocks noGrp="1"/>
          </p:cNvSpPr>
          <p:nvPr>
            <p:ph type="pic" sz="quarter" idx="14" hasCustomPrompt="1"/>
          </p:nvPr>
        </p:nvSpPr>
        <p:spPr>
          <a:xfrm>
            <a:off x="7560193" y="1344803"/>
            <a:ext cx="3737526" cy="3933645"/>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6" name="Title 5">
            <a:extLst>
              <a:ext uri="{FF2B5EF4-FFF2-40B4-BE49-F238E27FC236}">
                <a16:creationId xmlns:a16="http://schemas.microsoft.com/office/drawing/2014/main" id="{7F4F1543-153D-4F77-A4A9-C9BBA1C2052E}"/>
              </a:ext>
            </a:extLst>
          </p:cNvPr>
          <p:cNvSpPr>
            <a:spLocks noGrp="1"/>
          </p:cNvSpPr>
          <p:nvPr>
            <p:ph type="title"/>
          </p:nvPr>
        </p:nvSpPr>
        <p:spPr>
          <a:xfrm>
            <a:off x="432000" y="432000"/>
            <a:ext cx="9131100" cy="432000"/>
          </a:xfrm>
        </p:spPr>
        <p:txBody>
          <a:bodyPr/>
          <a:lstStyle/>
          <a:p>
            <a:r>
              <a:rPr lang="en-US" noProof="0" smtClean="0"/>
              <a:t>Click to edit Master title style</a:t>
            </a:r>
            <a:endParaRPr lang="en-US" noProof="0"/>
          </a:p>
        </p:txBody>
      </p:sp>
      <p:sp>
        <p:nvSpPr>
          <p:cNvPr id="11" name="Subtitle 2">
            <a:extLst>
              <a:ext uri="{FF2B5EF4-FFF2-40B4-BE49-F238E27FC236}">
                <a16:creationId xmlns:a16="http://schemas.microsoft.com/office/drawing/2014/main" id="{9FAA210E-391A-499A-89D5-F222045FD1A4}"/>
              </a:ext>
            </a:extLst>
          </p:cNvPr>
          <p:cNvSpPr>
            <a:spLocks noGrp="1"/>
          </p:cNvSpPr>
          <p:nvPr>
            <p:ph type="body" sz="quarter" idx="32" hasCustomPrompt="1"/>
          </p:nvPr>
        </p:nvSpPr>
        <p:spPr>
          <a:xfrm>
            <a:off x="431800" y="1008000"/>
            <a:ext cx="68959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234719799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1432296"/>
            <a:ext cx="4500000" cy="527076"/>
          </a:xfrm>
          <a:solidFill>
            <a:schemeClr val="tx1"/>
          </a:solidFill>
        </p:spPr>
        <p:txBody>
          <a:bodyPr lIns="180000" tIns="36000" anchor="ctr"/>
          <a:lstStyle>
            <a:lvl1pPr marL="0" indent="0">
              <a:buNone/>
              <a:defRPr sz="2400" b="1" spc="-15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4500000" cy="4168332"/>
          </a:xfrm>
        </p:spPr>
        <p:txBody>
          <a:bodyPr/>
          <a:lstStyle>
            <a:lvl1pPr>
              <a:defRPr>
                <a:solidFill>
                  <a:schemeClr val="tx1">
                    <a:lumMod val="75000"/>
                    <a:lumOff val="25000"/>
                  </a:schemeClr>
                </a:solidFill>
                <a:latin typeface="Calibri Light" panose="020F0302020204030204" pitchFamily="34" charset="0"/>
                <a:cs typeface="Calibri Light" panose="020F0302020204030204" pitchFamily="34" charset="0"/>
              </a:defRPr>
            </a:lvl1pPr>
            <a:lvl2pPr>
              <a:defRPr>
                <a:solidFill>
                  <a:schemeClr val="tx1">
                    <a:lumMod val="75000"/>
                    <a:lumOff val="25000"/>
                  </a:schemeClr>
                </a:solidFill>
                <a:latin typeface="Calibri Light" panose="020F0302020204030204" pitchFamily="34" charset="0"/>
                <a:cs typeface="Calibri Light" panose="020F0302020204030204" pitchFamily="34" charset="0"/>
              </a:defRPr>
            </a:lvl2pPr>
            <a:lvl3pPr>
              <a:defRPr>
                <a:solidFill>
                  <a:schemeClr val="tx1">
                    <a:lumMod val="75000"/>
                    <a:lumOff val="25000"/>
                  </a:schemeClr>
                </a:solidFill>
                <a:latin typeface="Calibri Light" panose="020F0302020204030204" pitchFamily="34" charset="0"/>
                <a:cs typeface="Calibri Light" panose="020F0302020204030204" pitchFamily="34" charset="0"/>
              </a:defRPr>
            </a:lvl3pPr>
            <a:lvl4pPr>
              <a:defRPr>
                <a:solidFill>
                  <a:schemeClr val="tx1">
                    <a:lumMod val="75000"/>
                    <a:lumOff val="25000"/>
                  </a:schemeClr>
                </a:solidFill>
                <a:latin typeface="Calibri Light" panose="020F0302020204030204" pitchFamily="34" charset="0"/>
                <a:cs typeface="Calibri Light" panose="020F0302020204030204" pitchFamily="34" charset="0"/>
              </a:defRPr>
            </a:lvl4pPr>
            <a:lvl5pPr>
              <a:defRPr>
                <a:solidFill>
                  <a:schemeClr val="tx1">
                    <a:lumMod val="75000"/>
                    <a:lumOff val="25000"/>
                  </a:schemeClr>
                </a:solidFill>
                <a:latin typeface="Calibri Light" panose="020F0302020204030204" pitchFamily="34" charset="0"/>
                <a:cs typeface="Calibri Light" panose="020F0302020204030204" pitchFamily="34" charset="0"/>
              </a:defRPr>
            </a:lvl5pPr>
          </a:lstStyle>
          <a:p>
            <a:pPr lvl="0"/>
            <a:r>
              <a:rPr lang="en-US" noProof="0" dirty="0" smtClean="0"/>
              <a:t>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5129800" y="1433105"/>
            <a:ext cx="4500000" cy="525283"/>
          </a:xfrm>
          <a:solidFill>
            <a:schemeClr val="tx1"/>
          </a:solidFill>
        </p:spPr>
        <p:txBody>
          <a:bodyPr lIns="180000" tIns="36000" anchor="ctr"/>
          <a:lstStyle>
            <a:lvl1pPr marL="0" indent="0">
              <a:buNone/>
              <a:defRPr sz="2400" b="1" spc="-150">
                <a:solidFill>
                  <a:schemeClr val="bg1"/>
                </a:solidFill>
                <a:latin typeface="+mj-lt"/>
              </a:defRPr>
            </a:lvl1pPr>
          </a:lstStyle>
          <a:p>
            <a:pPr lvl="0"/>
            <a:r>
              <a:rPr lang="en-US" noProof="0" smtClean="0"/>
              <a:t>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5129800" y="2020359"/>
            <a:ext cx="4500000" cy="4170891"/>
          </a:xfrm>
        </p:spPr>
        <p:txBody>
          <a:bodyPr/>
          <a:lstStyle>
            <a:lvl1pPr>
              <a:defRPr>
                <a:latin typeface="Calibri Light" panose="020F0302020204030204" pitchFamily="34" charset="0"/>
                <a:cs typeface="Calibri Light" panose="020F0302020204030204" pitchFamily="34" charset="0"/>
              </a:defRPr>
            </a:lvl1pPr>
            <a:lvl2pPr>
              <a:defRPr>
                <a:latin typeface="Calibri Light" panose="020F0302020204030204" pitchFamily="34" charset="0"/>
                <a:cs typeface="Calibri Light" panose="020F0302020204030204" pitchFamily="34" charset="0"/>
              </a:defRPr>
            </a:lvl2pPr>
            <a:lvl3pPr>
              <a:defRPr>
                <a:latin typeface="Calibri Light" panose="020F0302020204030204" pitchFamily="34" charset="0"/>
                <a:cs typeface="Calibri Light" panose="020F0302020204030204" pitchFamily="34" charset="0"/>
              </a:defRPr>
            </a:lvl3pPr>
            <a:lvl4pPr>
              <a:defRPr>
                <a:latin typeface="Calibri Light" panose="020F0302020204030204" pitchFamily="34" charset="0"/>
                <a:cs typeface="Calibri Light" panose="020F0302020204030204" pitchFamily="34" charset="0"/>
              </a:defRPr>
            </a:lvl4pPr>
            <a:lvl5pPr>
              <a:defRPr>
                <a:latin typeface="Calibri Light" panose="020F0302020204030204" pitchFamily="34" charset="0"/>
                <a:cs typeface="Calibri Light" panose="020F0302020204030204" pitchFamily="34" charset="0"/>
              </a:defRPr>
            </a:lvl5pPr>
          </a:lstStyle>
          <a:p>
            <a:pPr lvl="0"/>
            <a:r>
              <a:rPr lang="en-US" noProof="0" dirty="0" smtClean="0"/>
              <a:t>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50995575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299200" y="432000"/>
            <a:ext cx="5472113" cy="5759250"/>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75314" y="5096632"/>
            <a:ext cx="2028686" cy="1094618"/>
          </a:xfrm>
        </p:spPr>
        <p:txBody>
          <a:bodyPr anchor="b"/>
          <a:lstStyle>
            <a:lvl1pPr marL="0" indent="0" algn="r">
              <a:buNone/>
              <a:defRPr i="1">
                <a:solidFill>
                  <a:schemeClr val="tx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5" name="Title 4">
            <a:extLst>
              <a:ext uri="{FF2B5EF4-FFF2-40B4-BE49-F238E27FC236}">
                <a16:creationId xmlns:a16="http://schemas.microsoft.com/office/drawing/2014/main" id="{28F8443E-0D06-4057-933B-C87E884C5F72}"/>
              </a:ext>
            </a:extLst>
          </p:cNvPr>
          <p:cNvSpPr>
            <a:spLocks noGrp="1"/>
          </p:cNvSpPr>
          <p:nvPr>
            <p:ph type="title"/>
          </p:nvPr>
        </p:nvSpPr>
        <p:spPr/>
        <p:txBody>
          <a:bodyPr/>
          <a:lstStyle/>
          <a:p>
            <a:r>
              <a:rPr lang="en-US" noProof="0" smtClean="0"/>
              <a:t>Click to edit Master title style</a:t>
            </a:r>
            <a:endParaRPr lang="en-US" noProof="0"/>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174360" y="2112793"/>
            <a:ext cx="6798250" cy="1674470"/>
          </a:xfrm>
        </p:spPr>
        <p:txBody>
          <a:bodyPr anchor="ctr"/>
          <a:lstStyle>
            <a:lvl1pPr algn="ctr">
              <a:lnSpc>
                <a:spcPct val="100000"/>
              </a:lnSpc>
              <a:defRPr sz="6000" b="1" cap="all" spc="-300" baseline="0">
                <a:solidFill>
                  <a:schemeClr val="tx1"/>
                </a:solidFill>
                <a:latin typeface="+mj-lt"/>
              </a:defRPr>
            </a:lvl1pPr>
          </a:lstStyle>
          <a:p>
            <a:r>
              <a:rPr lang="en-US" noProof="0"/>
              <a:t>Thank you</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Text Placeholder 5">
            <a:extLst>
              <a:ext uri="{FF2B5EF4-FFF2-40B4-BE49-F238E27FC236}">
                <a16:creationId xmlns:a16="http://schemas.microsoft.com/office/drawing/2014/main" id="{CA3EFDD3-A9D2-4EB6-BB2A-F6999D9F7EA6}"/>
              </a:ext>
            </a:extLst>
          </p:cNvPr>
          <p:cNvSpPr>
            <a:spLocks noGrp="1"/>
          </p:cNvSpPr>
          <p:nvPr>
            <p:ph type="body" sz="quarter" idx="15" hasCustomPrompt="1"/>
          </p:nvPr>
        </p:nvSpPr>
        <p:spPr>
          <a:xfrm>
            <a:off x="2174361" y="4035727"/>
            <a:ext cx="3329850" cy="382887"/>
          </a:xfrm>
        </p:spPr>
        <p:txBody>
          <a:bodyPr/>
          <a:lstStyle>
            <a:lvl1pPr marL="0" indent="0" algn="r">
              <a:buNone/>
              <a:defRPr sz="2400"/>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12" name="Text Placeholder 6">
            <a:extLst>
              <a:ext uri="{FF2B5EF4-FFF2-40B4-BE49-F238E27FC236}">
                <a16:creationId xmlns:a16="http://schemas.microsoft.com/office/drawing/2014/main" id="{261ED1F7-B623-43D9-9BDA-8808C5CFAFFB}"/>
              </a:ext>
            </a:extLst>
          </p:cNvPr>
          <p:cNvSpPr>
            <a:spLocks noGrp="1"/>
          </p:cNvSpPr>
          <p:nvPr>
            <p:ph type="body" sz="quarter" idx="16" hasCustomPrompt="1"/>
          </p:nvPr>
        </p:nvSpPr>
        <p:spPr>
          <a:xfrm>
            <a:off x="6062268" y="4150118"/>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3" name="Text Placeholder 7">
            <a:extLst>
              <a:ext uri="{FF2B5EF4-FFF2-40B4-BE49-F238E27FC236}">
                <a16:creationId xmlns:a16="http://schemas.microsoft.com/office/drawing/2014/main" id="{E27366FC-4115-4122-9CE2-5FA9D424AD51}"/>
              </a:ext>
            </a:extLst>
          </p:cNvPr>
          <p:cNvSpPr>
            <a:spLocks noGrp="1"/>
          </p:cNvSpPr>
          <p:nvPr>
            <p:ph type="body" sz="quarter" idx="17" hasCustomPrompt="1"/>
          </p:nvPr>
        </p:nvSpPr>
        <p:spPr>
          <a:xfrm>
            <a:off x="6062268" y="4540691"/>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4" name="Text Placeholder 8">
            <a:extLst>
              <a:ext uri="{FF2B5EF4-FFF2-40B4-BE49-F238E27FC236}">
                <a16:creationId xmlns:a16="http://schemas.microsoft.com/office/drawing/2014/main" id="{DEB36829-2F8B-4E22-AB6D-4111D18AF847}"/>
              </a:ext>
            </a:extLst>
          </p:cNvPr>
          <p:cNvSpPr>
            <a:spLocks noGrp="1"/>
          </p:cNvSpPr>
          <p:nvPr>
            <p:ph type="body" sz="quarter" idx="18" hasCustomPrompt="1"/>
          </p:nvPr>
        </p:nvSpPr>
        <p:spPr>
          <a:xfrm>
            <a:off x="6062268" y="4931263"/>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Tree>
    <p:extLst>
      <p:ext uri="{BB962C8B-B14F-4D97-AF65-F5344CB8AC3E}">
        <p14:creationId xmlns:p14="http://schemas.microsoft.com/office/powerpoint/2010/main" val="3189010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solidFill>
              </a:defRPr>
            </a:lvl1pPr>
          </a:lstStyle>
          <a:p>
            <a:r>
              <a:rPr lang="en-US" noProof="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1" y="1008000"/>
            <a:ext cx="9198116"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3442953D-28FC-41B5-A1BB-BB3BA7CA40B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2C8D0EF-1DB6-4ADC-8F31-5AE53BF5EAF4}"/>
              </a:ext>
            </a:extLst>
          </p:cNvPr>
          <p:cNvSpPr/>
          <p:nvPr userDrawn="1"/>
        </p:nvSpPr>
        <p:spPr>
          <a:xfrm>
            <a:off x="69274" y="66963"/>
            <a:ext cx="9911201" cy="6727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62F208ED-79A0-4B2C-A5EE-9D27466BCA3F}"/>
              </a:ext>
            </a:extLst>
          </p:cNvPr>
          <p:cNvSpPr/>
          <p:nvPr userDrawn="1"/>
        </p:nvSpPr>
        <p:spPr>
          <a:xfrm>
            <a:off x="11407775" y="6356350"/>
            <a:ext cx="784225" cy="365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9198116"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9198116" cy="4679250"/>
          </a:xfrm>
          <a:prstGeom prst="rect">
            <a:avLst/>
          </a:prstGeom>
        </p:spPr>
        <p:txBody>
          <a:bodyPr vert="horz" lIns="0" tIns="0" rIns="0" bIns="0" rtlCol="0">
            <a:noAutofit/>
          </a:bodyPr>
          <a:lstStyle/>
          <a:p>
            <a:pPr lvl="0"/>
            <a:r>
              <a:rPr lang="en-US" noProof="0" dirty="0" smtClean="0"/>
              <a:t>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56350"/>
            <a:ext cx="4114800" cy="365125"/>
          </a:xfrm>
          <a:prstGeom prst="rect">
            <a:avLst/>
          </a:prstGeom>
        </p:spPr>
        <p:txBody>
          <a:bodyPr vert="horz" lIns="0" tIns="0" rIns="0" bIns="0" rtlCol="0" anchor="ctr"/>
          <a:lstStyle>
            <a:lvl1pPr algn="l">
              <a:defRPr sz="1200" i="1">
                <a:solidFill>
                  <a:schemeClr val="tx1">
                    <a:lumMod val="75000"/>
                    <a:lumOff val="25000"/>
                  </a:schemeClr>
                </a:solidFill>
                <a:latin typeface="Times New Roman" panose="02020603050405020304" pitchFamily="18" charset="0"/>
                <a:cs typeface="Times New Roman" panose="02020603050405020304" pitchFamily="18" charset="0"/>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47502" y="6401750"/>
            <a:ext cx="278418" cy="274324"/>
          </a:xfrm>
          <a:prstGeom prst="rect">
            <a:avLst/>
          </a:prstGeom>
        </p:spPr>
        <p:txBody>
          <a:bodyPr vert="horz" lIns="0" tIns="0" rIns="0" bIns="0" rtlCol="0" anchor="ctr"/>
          <a:lstStyle>
            <a:lvl1pPr algn="ctr">
              <a:defRPr sz="1200" i="1">
                <a:solidFill>
                  <a:schemeClr val="bg1"/>
                </a:solidFill>
              </a:defRPr>
            </a:lvl1p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6B322F68-670D-45A0-A54F-7E70BCEAED3F}"/>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E69B5F15-353A-4344-8D61-F4E25AA9FB6C}"/>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2FA0C0AA-FCE8-4A7F-928A-54C96BBA9053}"/>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5" r:id="rId5"/>
    <p:sldLayoutId id="2147483659" r:id="rId6"/>
    <p:sldLayoutId id="2147483660" r:id="rId7"/>
    <p:sldLayoutId id="2147483664" r:id="rId8"/>
    <p:sldLayoutId id="2147483650" r:id="rId9"/>
    <p:sldLayoutId id="2147483656" r:id="rId10"/>
    <p:sldLayoutId id="2147483657" r:id="rId11"/>
    <p:sldLayoutId id="2147483654" r:id="rId12"/>
    <p:sldLayoutId id="2147483672" r:id="rId13"/>
    <p:sldLayoutId id="2147483666" r:id="rId14"/>
    <p:sldLayoutId id="2147483667" r:id="rId15"/>
    <p:sldLayoutId id="2147483668" r:id="rId16"/>
    <p:sldLayoutId id="2147483673" r:id="rId17"/>
    <p:sldLayoutId id="2147483675" r:id="rId18"/>
    <p:sldLayoutId id="2147483669" r:id="rId19"/>
    <p:sldLayoutId id="2147483655" r:id="rId20"/>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Calibri Light" panose="020F0302020204030204" pitchFamily="34" charset="0"/>
          <a:ea typeface="+mn-ea"/>
          <a:cs typeface="Calibri Light" panose="020F0302020204030204" pitchFamily="34" charset="0"/>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Calibri Light" panose="020F0302020204030204" pitchFamily="34" charset="0"/>
          <a:ea typeface="+mn-ea"/>
          <a:cs typeface="Calibri Light" panose="020F0302020204030204" pitchFamily="34" charset="0"/>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alibri Light" panose="020F0302020204030204" pitchFamily="34" charset="0"/>
          <a:ea typeface="+mn-ea"/>
          <a:cs typeface="Calibri Light" panose="020F0302020204030204" pitchFamily="34" charset="0"/>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alibri Light" panose="020F0302020204030204" pitchFamily="34" charset="0"/>
          <a:ea typeface="+mn-ea"/>
          <a:cs typeface="Calibri Light" panose="020F0302020204030204" pitchFamily="34" charset="0"/>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0.png"/><Relationship Id="rId1" Type="http://schemas.openxmlformats.org/officeDocument/2006/relationships/slideLayout" Target="../slideLayouts/slideLayout8.xml"/><Relationship Id="rId5" Type="http://schemas.openxmlformats.org/officeDocument/2006/relationships/image" Target="../media/image9.sv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885571" y="1027434"/>
            <a:ext cx="8597164" cy="1179440"/>
          </a:xfrm>
        </p:spPr>
        <p:txBody>
          <a:bodyPr/>
          <a:lstStyle/>
          <a:p>
            <a:pPr algn="ctr"/>
            <a:r>
              <a:rPr lang="en-US" sz="3600" dirty="0" smtClean="0"/>
              <a:t>JAPAN EARTHQUAKE DETECTION AND ANALYSIS USING CONVOLUTIONAL NEURAL NETWORK (</a:t>
            </a:r>
            <a:r>
              <a:rPr lang="en-US" sz="3600" dirty="0" err="1" smtClean="0"/>
              <a:t>cnn</a:t>
            </a:r>
            <a:r>
              <a:rPr lang="en-US" sz="3600" dirty="0" smtClean="0"/>
              <a:t>)</a:t>
            </a:r>
            <a:endParaRPr lang="en-US" sz="3600" dirty="0"/>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2064817" y="3171587"/>
            <a:ext cx="6238674" cy="3312340"/>
          </a:xfrm>
        </p:spPr>
        <p:txBody>
          <a:bodyPr/>
          <a:lstStyle/>
          <a:p>
            <a:pPr algn="ctr"/>
            <a:r>
              <a:rPr lang="en-US" sz="1600" i="0" dirty="0">
                <a:latin typeface="Calibri Light" panose="020F0302020204030204" pitchFamily="34" charset="0"/>
                <a:ea typeface="Adobe Fan Heiti Std B" panose="020B0700000000000000" pitchFamily="34" charset="-128"/>
                <a:cs typeface="Calibri Light" panose="020F0302020204030204" pitchFamily="34" charset="0"/>
              </a:rPr>
              <a:t>Christopher Salim</a:t>
            </a:r>
            <a:r>
              <a:rPr lang="en-US" sz="1600" i="0" baseline="30000" dirty="0">
                <a:solidFill>
                  <a:schemeClr val="accent3">
                    <a:lumMod val="20000"/>
                    <a:lumOff val="80000"/>
                  </a:schemeClr>
                </a:solidFill>
                <a:latin typeface="Calibri Light" panose="020F0302020204030204" pitchFamily="34" charset="0"/>
                <a:cs typeface="Calibri Light" panose="020F0302020204030204" pitchFamily="34" charset="0"/>
              </a:rPr>
              <a:t>1</a:t>
            </a:r>
            <a:r>
              <a:rPr lang="en-US" sz="1600" i="0" dirty="0">
                <a:latin typeface="Calibri Light" panose="020F0302020204030204" pitchFamily="34" charset="0"/>
                <a:ea typeface="Adobe Fan Heiti Std B" panose="020B0700000000000000" pitchFamily="34" charset="-128"/>
                <a:cs typeface="Calibri Light" panose="020F0302020204030204" pitchFamily="34" charset="0"/>
              </a:rPr>
              <a:t> , </a:t>
            </a:r>
            <a:r>
              <a:rPr lang="en-US" sz="1600" i="0" dirty="0" err="1">
                <a:latin typeface="Calibri Light" panose="020F0302020204030204" pitchFamily="34" charset="0"/>
                <a:ea typeface="Adobe Fan Heiti Std B" panose="020B0700000000000000" pitchFamily="34" charset="-128"/>
                <a:cs typeface="Calibri Light" panose="020F0302020204030204" pitchFamily="34" charset="0"/>
              </a:rPr>
              <a:t>Hiromichi</a:t>
            </a:r>
            <a:r>
              <a:rPr lang="en-US" sz="1600" i="0" dirty="0">
                <a:latin typeface="Calibri Light" panose="020F0302020204030204" pitchFamily="34" charset="0"/>
                <a:ea typeface="Adobe Fan Heiti Std B" panose="020B0700000000000000" pitchFamily="34" charset="-128"/>
                <a:cs typeface="Calibri Light" panose="020F0302020204030204" pitchFamily="34" charset="0"/>
              </a:rPr>
              <a:t> Nagao</a:t>
            </a:r>
            <a:r>
              <a:rPr lang="en-US" sz="1600" i="0" baseline="30000" dirty="0">
                <a:solidFill>
                  <a:schemeClr val="accent3">
                    <a:lumMod val="20000"/>
                    <a:lumOff val="80000"/>
                  </a:schemeClr>
                </a:solidFill>
                <a:latin typeface="Calibri Light" panose="020F0302020204030204" pitchFamily="34" charset="0"/>
                <a:cs typeface="Calibri Light" panose="020F0302020204030204" pitchFamily="34" charset="0"/>
              </a:rPr>
              <a:t>2,3</a:t>
            </a:r>
            <a:r>
              <a:rPr lang="en-US" sz="1600" i="0" dirty="0">
                <a:latin typeface="Calibri Light" panose="020F0302020204030204" pitchFamily="34" charset="0"/>
                <a:ea typeface="Adobe Fan Heiti Std B" panose="020B0700000000000000" pitchFamily="34" charset="-128"/>
                <a:cs typeface="Calibri Light" panose="020F0302020204030204" pitchFamily="34" charset="0"/>
              </a:rPr>
              <a:t>, Keisuke Yano </a:t>
            </a:r>
            <a:r>
              <a:rPr lang="en-US" sz="1600" i="0" baseline="30000" dirty="0">
                <a:solidFill>
                  <a:schemeClr val="accent3">
                    <a:lumMod val="20000"/>
                    <a:lumOff val="80000"/>
                  </a:schemeClr>
                </a:solidFill>
                <a:latin typeface="Calibri Light" panose="020F0302020204030204" pitchFamily="34" charset="0"/>
                <a:cs typeface="Calibri Light" panose="020F0302020204030204" pitchFamily="34" charset="0"/>
              </a:rPr>
              <a:t>3</a:t>
            </a:r>
            <a:r>
              <a:rPr lang="en-US" sz="1600" i="0" dirty="0">
                <a:latin typeface="Calibri Light" panose="020F0302020204030204" pitchFamily="34" charset="0"/>
                <a:ea typeface="Adobe Fan Heiti Std B" panose="020B0700000000000000" pitchFamily="34" charset="-128"/>
                <a:cs typeface="Calibri Light" panose="020F0302020204030204" pitchFamily="34" charset="0"/>
              </a:rPr>
              <a:t>, Takahiro Shiina</a:t>
            </a:r>
            <a:r>
              <a:rPr lang="en-US" sz="1600" i="0" baseline="30000" dirty="0">
                <a:solidFill>
                  <a:schemeClr val="accent3">
                    <a:lumMod val="20000"/>
                    <a:lumOff val="80000"/>
                  </a:schemeClr>
                </a:solidFill>
                <a:latin typeface="Calibri Light" panose="020F0302020204030204" pitchFamily="34" charset="0"/>
                <a:cs typeface="Calibri Light" panose="020F0302020204030204" pitchFamily="34" charset="0"/>
              </a:rPr>
              <a:t>2</a:t>
            </a:r>
            <a:r>
              <a:rPr lang="en-US" sz="1600" i="0" dirty="0">
                <a:latin typeface="Calibri Light" panose="020F0302020204030204" pitchFamily="34" charset="0"/>
                <a:ea typeface="Adobe Fan Heiti Std B" panose="020B0700000000000000" pitchFamily="34" charset="-128"/>
                <a:cs typeface="Calibri Light" panose="020F0302020204030204" pitchFamily="34" charset="0"/>
              </a:rPr>
              <a:t>, </a:t>
            </a:r>
            <a:r>
              <a:rPr lang="en-US" sz="1600" i="0" dirty="0" err="1">
                <a:latin typeface="Calibri Light" panose="020F0302020204030204" pitchFamily="34" charset="0"/>
                <a:ea typeface="Adobe Fan Heiti Std B" panose="020B0700000000000000" pitchFamily="34" charset="-128"/>
                <a:cs typeface="Calibri Light" panose="020F0302020204030204" pitchFamily="34" charset="0"/>
              </a:rPr>
              <a:t>Sumito</a:t>
            </a:r>
            <a:r>
              <a:rPr lang="en-US" sz="1600" i="0" dirty="0">
                <a:latin typeface="Calibri Light" panose="020F0302020204030204" pitchFamily="34" charset="0"/>
                <a:ea typeface="Adobe Fan Heiti Std B" panose="020B0700000000000000" pitchFamily="34" charset="-128"/>
                <a:cs typeface="Calibri Light" panose="020F0302020204030204" pitchFamily="34" charset="0"/>
              </a:rPr>
              <a:t> Kurata</a:t>
            </a:r>
            <a:r>
              <a:rPr lang="en-US" sz="1600" i="0" baseline="30000" dirty="0">
                <a:solidFill>
                  <a:schemeClr val="accent3">
                    <a:lumMod val="20000"/>
                    <a:lumOff val="80000"/>
                  </a:schemeClr>
                </a:solidFill>
                <a:latin typeface="Calibri Light" panose="020F0302020204030204" pitchFamily="34" charset="0"/>
                <a:cs typeface="Calibri Light" panose="020F0302020204030204" pitchFamily="34" charset="0"/>
              </a:rPr>
              <a:t>3</a:t>
            </a:r>
            <a:r>
              <a:rPr lang="en-US" sz="1600" i="0" dirty="0">
                <a:latin typeface="Calibri Light" panose="020F0302020204030204" pitchFamily="34" charset="0"/>
                <a:ea typeface="Adobe Fan Heiti Std B" panose="020B0700000000000000" pitchFamily="34" charset="-128"/>
                <a:cs typeface="Calibri Light" panose="020F0302020204030204" pitchFamily="34" charset="0"/>
              </a:rPr>
              <a:t>, Shin-</a:t>
            </a:r>
            <a:r>
              <a:rPr lang="en-US" sz="1600" i="0" dirty="0" err="1">
                <a:latin typeface="Calibri Light" panose="020F0302020204030204" pitchFamily="34" charset="0"/>
                <a:ea typeface="Adobe Fan Heiti Std B" panose="020B0700000000000000" pitchFamily="34" charset="-128"/>
                <a:cs typeface="Calibri Light" panose="020F0302020204030204" pitchFamily="34" charset="0"/>
              </a:rPr>
              <a:t>ichi</a:t>
            </a:r>
            <a:r>
              <a:rPr lang="en-US" sz="1600" i="0" dirty="0">
                <a:latin typeface="Calibri Light" panose="020F0302020204030204" pitchFamily="34" charset="0"/>
                <a:ea typeface="Adobe Fan Heiti Std B" panose="020B0700000000000000" pitchFamily="34" charset="-128"/>
                <a:cs typeface="Calibri Light" panose="020F0302020204030204" pitchFamily="34" charset="0"/>
              </a:rPr>
              <a:t> Ito</a:t>
            </a:r>
            <a:r>
              <a:rPr lang="en-US" sz="1600" i="0" baseline="30000" dirty="0">
                <a:solidFill>
                  <a:schemeClr val="accent3">
                    <a:lumMod val="20000"/>
                    <a:lumOff val="80000"/>
                  </a:schemeClr>
                </a:solidFill>
                <a:latin typeface="Calibri Light" panose="020F0302020204030204" pitchFamily="34" charset="0"/>
                <a:cs typeface="Calibri Light" panose="020F0302020204030204" pitchFamily="34" charset="0"/>
              </a:rPr>
              <a:t>2,3</a:t>
            </a:r>
            <a:r>
              <a:rPr lang="en-US" sz="1600" i="0" dirty="0">
                <a:latin typeface="Calibri Light" panose="020F0302020204030204" pitchFamily="34" charset="0"/>
                <a:ea typeface="Adobe Fan Heiti Std B" panose="020B0700000000000000" pitchFamily="34" charset="-128"/>
                <a:cs typeface="Calibri Light" panose="020F0302020204030204" pitchFamily="34" charset="0"/>
              </a:rPr>
              <a:t>, </a:t>
            </a:r>
          </a:p>
          <a:p>
            <a:pPr algn="ctr"/>
            <a:r>
              <a:rPr lang="en-US" sz="1600" i="0" dirty="0">
                <a:latin typeface="Calibri Light" panose="020F0302020204030204" pitchFamily="34" charset="0"/>
                <a:ea typeface="Adobe Fan Heiti Std B" panose="020B0700000000000000" pitchFamily="34" charset="-128"/>
                <a:cs typeface="Calibri Light" panose="020F0302020204030204" pitchFamily="34" charset="0"/>
              </a:rPr>
              <a:t>Miwa Yoshida</a:t>
            </a:r>
            <a:r>
              <a:rPr lang="en-US" sz="1600" i="0" baseline="30000" dirty="0">
                <a:solidFill>
                  <a:schemeClr val="accent3">
                    <a:lumMod val="20000"/>
                    <a:lumOff val="80000"/>
                  </a:schemeClr>
                </a:solidFill>
                <a:latin typeface="Calibri Light" panose="020F0302020204030204" pitchFamily="34" charset="0"/>
                <a:cs typeface="Calibri Light" panose="020F0302020204030204" pitchFamily="34" charset="0"/>
              </a:rPr>
              <a:t>2</a:t>
            </a:r>
            <a:r>
              <a:rPr lang="en-US" sz="1600" i="0" dirty="0">
                <a:latin typeface="Calibri Light" panose="020F0302020204030204" pitchFamily="34" charset="0"/>
                <a:ea typeface="Adobe Fan Heiti Std B" panose="020B0700000000000000" pitchFamily="34" charset="-128"/>
                <a:cs typeface="Calibri Light" panose="020F0302020204030204" pitchFamily="34" charset="0"/>
              </a:rPr>
              <a:t>, </a:t>
            </a:r>
            <a:r>
              <a:rPr lang="en-US" sz="1600" i="0" dirty="0" err="1">
                <a:latin typeface="Calibri Light" panose="020F0302020204030204" pitchFamily="34" charset="0"/>
                <a:ea typeface="Adobe Fan Heiti Std B" panose="020B0700000000000000" pitchFamily="34" charset="-128"/>
                <a:cs typeface="Calibri Light" panose="020F0302020204030204" pitchFamily="34" charset="0"/>
              </a:rPr>
              <a:t>Shin’ichi</a:t>
            </a:r>
            <a:r>
              <a:rPr lang="en-US" sz="1600" i="0" dirty="0">
                <a:latin typeface="Calibri Light" panose="020F0302020204030204" pitchFamily="34" charset="0"/>
                <a:ea typeface="Adobe Fan Heiti Std B" panose="020B0700000000000000" pitchFamily="34" charset="-128"/>
                <a:cs typeface="Calibri Light" panose="020F0302020204030204" pitchFamily="34" charset="0"/>
              </a:rPr>
              <a:t> Sakai</a:t>
            </a:r>
            <a:r>
              <a:rPr lang="en-US" sz="1600" i="0" baseline="30000" dirty="0">
                <a:solidFill>
                  <a:schemeClr val="accent3">
                    <a:lumMod val="20000"/>
                    <a:lumOff val="80000"/>
                  </a:schemeClr>
                </a:solidFill>
                <a:latin typeface="Calibri Light" panose="020F0302020204030204" pitchFamily="34" charset="0"/>
                <a:cs typeface="Calibri Light" panose="020F0302020204030204" pitchFamily="34" charset="0"/>
              </a:rPr>
              <a:t>2</a:t>
            </a:r>
            <a:r>
              <a:rPr lang="en-US" sz="1600" i="0" dirty="0">
                <a:latin typeface="Calibri Light" panose="020F0302020204030204" pitchFamily="34" charset="0"/>
                <a:ea typeface="Adobe Fan Heiti Std B" panose="020B0700000000000000" pitchFamily="34" charset="-128"/>
                <a:cs typeface="Calibri Light" panose="020F0302020204030204" pitchFamily="34" charset="0"/>
              </a:rPr>
              <a:t>, </a:t>
            </a:r>
            <a:r>
              <a:rPr lang="en-US" sz="1600" i="0" dirty="0" err="1">
                <a:latin typeface="Calibri Light" panose="020F0302020204030204" pitchFamily="34" charset="0"/>
                <a:ea typeface="Adobe Fan Heiti Std B" panose="020B0700000000000000" pitchFamily="34" charset="-128"/>
                <a:cs typeface="Calibri Light" panose="020F0302020204030204" pitchFamily="34" charset="0"/>
              </a:rPr>
              <a:t>Naoshi</a:t>
            </a:r>
            <a:r>
              <a:rPr lang="en-US" sz="1600" i="0" dirty="0">
                <a:latin typeface="Calibri Light" panose="020F0302020204030204" pitchFamily="34" charset="0"/>
                <a:ea typeface="Adobe Fan Heiti Std B" panose="020B0700000000000000" pitchFamily="34" charset="-128"/>
                <a:cs typeface="Calibri Light" panose="020F0302020204030204" pitchFamily="34" charset="0"/>
              </a:rPr>
              <a:t> Hirata</a:t>
            </a:r>
            <a:r>
              <a:rPr lang="en-US" sz="1600" i="0" baseline="30000" dirty="0">
                <a:solidFill>
                  <a:schemeClr val="accent3">
                    <a:lumMod val="20000"/>
                    <a:lumOff val="80000"/>
                  </a:schemeClr>
                </a:solidFill>
                <a:latin typeface="Calibri Light" panose="020F0302020204030204" pitchFamily="34" charset="0"/>
                <a:cs typeface="Calibri Light" panose="020F0302020204030204" pitchFamily="34" charset="0"/>
              </a:rPr>
              <a:t>2</a:t>
            </a:r>
            <a:endParaRPr lang="en-US" sz="1600" i="0" dirty="0">
              <a:latin typeface="Calibri Light" panose="020F0302020204030204" pitchFamily="34" charset="0"/>
              <a:ea typeface="Adobe Fan Heiti Std B" panose="020B0700000000000000" pitchFamily="34" charset="-128"/>
              <a:cs typeface="Calibri Light" panose="020F0302020204030204" pitchFamily="34" charset="0"/>
            </a:endParaRPr>
          </a:p>
          <a:p>
            <a:pPr algn="ctr"/>
            <a:r>
              <a:rPr lang="en-US" sz="1600" i="0" baseline="30000" dirty="0">
                <a:solidFill>
                  <a:schemeClr val="accent3">
                    <a:lumMod val="20000"/>
                    <a:lumOff val="80000"/>
                  </a:schemeClr>
                </a:solidFill>
                <a:latin typeface="Calibri Light" panose="020F0302020204030204" pitchFamily="34" charset="0"/>
                <a:cs typeface="Calibri Light" panose="020F0302020204030204" pitchFamily="34" charset="0"/>
              </a:rPr>
              <a:t>1</a:t>
            </a:r>
            <a:r>
              <a:rPr lang="en-US" sz="1600" i="0" dirty="0">
                <a:solidFill>
                  <a:schemeClr val="accent3">
                    <a:lumMod val="20000"/>
                    <a:lumOff val="80000"/>
                  </a:schemeClr>
                </a:solidFill>
                <a:latin typeface="Calibri Light" panose="020F0302020204030204" pitchFamily="34" charset="0"/>
                <a:cs typeface="Calibri Light" panose="020F0302020204030204" pitchFamily="34" charset="0"/>
              </a:rPr>
              <a:t>Department of Geophysical Engineering, </a:t>
            </a:r>
            <a:r>
              <a:rPr lang="en-US" sz="1600" i="0" dirty="0" err="1">
                <a:solidFill>
                  <a:schemeClr val="accent3">
                    <a:lumMod val="20000"/>
                    <a:lumOff val="80000"/>
                  </a:schemeClr>
                </a:solidFill>
                <a:latin typeface="Calibri Light" panose="020F0302020204030204" pitchFamily="34" charset="0"/>
                <a:cs typeface="Calibri Light" panose="020F0302020204030204" pitchFamily="34" charset="0"/>
              </a:rPr>
              <a:t>Institut</a:t>
            </a:r>
            <a:r>
              <a:rPr lang="en-US" sz="1600" i="0" dirty="0">
                <a:solidFill>
                  <a:schemeClr val="accent3">
                    <a:lumMod val="20000"/>
                    <a:lumOff val="80000"/>
                  </a:schemeClr>
                </a:solidFill>
                <a:latin typeface="Calibri Light" panose="020F0302020204030204" pitchFamily="34" charset="0"/>
                <a:cs typeface="Calibri Light" panose="020F0302020204030204" pitchFamily="34" charset="0"/>
              </a:rPr>
              <a:t> </a:t>
            </a:r>
            <a:r>
              <a:rPr lang="en-US" sz="1600" i="0" dirty="0" err="1">
                <a:solidFill>
                  <a:schemeClr val="accent3">
                    <a:lumMod val="20000"/>
                    <a:lumOff val="80000"/>
                  </a:schemeClr>
                </a:solidFill>
                <a:latin typeface="Calibri Light" panose="020F0302020204030204" pitchFamily="34" charset="0"/>
                <a:cs typeface="Calibri Light" panose="020F0302020204030204" pitchFamily="34" charset="0"/>
              </a:rPr>
              <a:t>Teknologi</a:t>
            </a:r>
            <a:r>
              <a:rPr lang="en-US" sz="1600" i="0" dirty="0">
                <a:solidFill>
                  <a:schemeClr val="accent3">
                    <a:lumMod val="20000"/>
                    <a:lumOff val="80000"/>
                  </a:schemeClr>
                </a:solidFill>
                <a:latin typeface="Calibri Light" panose="020F0302020204030204" pitchFamily="34" charset="0"/>
                <a:cs typeface="Calibri Light" panose="020F0302020204030204" pitchFamily="34" charset="0"/>
              </a:rPr>
              <a:t> </a:t>
            </a:r>
            <a:r>
              <a:rPr lang="en-US" sz="1600" i="0" dirty="0" err="1">
                <a:solidFill>
                  <a:schemeClr val="accent3">
                    <a:lumMod val="20000"/>
                    <a:lumOff val="80000"/>
                  </a:schemeClr>
                </a:solidFill>
                <a:latin typeface="Calibri Light" panose="020F0302020204030204" pitchFamily="34" charset="0"/>
                <a:cs typeface="Calibri Light" panose="020F0302020204030204" pitchFamily="34" charset="0"/>
              </a:rPr>
              <a:t>Sepuluh</a:t>
            </a:r>
            <a:r>
              <a:rPr lang="en-US" sz="1600" i="0" dirty="0">
                <a:solidFill>
                  <a:schemeClr val="accent3">
                    <a:lumMod val="20000"/>
                    <a:lumOff val="80000"/>
                  </a:schemeClr>
                </a:solidFill>
                <a:latin typeface="Calibri Light" panose="020F0302020204030204" pitchFamily="34" charset="0"/>
                <a:cs typeface="Calibri Light" panose="020F0302020204030204" pitchFamily="34" charset="0"/>
              </a:rPr>
              <a:t> </a:t>
            </a:r>
            <a:r>
              <a:rPr lang="en-US" sz="1600" i="0" dirty="0" err="1">
                <a:solidFill>
                  <a:schemeClr val="accent3">
                    <a:lumMod val="20000"/>
                    <a:lumOff val="80000"/>
                  </a:schemeClr>
                </a:solidFill>
                <a:latin typeface="Calibri Light" panose="020F0302020204030204" pitchFamily="34" charset="0"/>
                <a:cs typeface="Calibri Light" panose="020F0302020204030204" pitchFamily="34" charset="0"/>
              </a:rPr>
              <a:t>Nopember</a:t>
            </a:r>
            <a:r>
              <a:rPr lang="en-US" sz="1600" i="0" dirty="0">
                <a:solidFill>
                  <a:schemeClr val="accent3">
                    <a:lumMod val="20000"/>
                    <a:lumOff val="80000"/>
                  </a:schemeClr>
                </a:solidFill>
                <a:latin typeface="Calibri Light" panose="020F0302020204030204" pitchFamily="34" charset="0"/>
                <a:cs typeface="Calibri Light" panose="020F0302020204030204" pitchFamily="34" charset="0"/>
              </a:rPr>
              <a:t>, Indonesia </a:t>
            </a:r>
          </a:p>
          <a:p>
            <a:pPr algn="ctr"/>
            <a:r>
              <a:rPr lang="en-US" sz="1600" i="0" baseline="30000" dirty="0">
                <a:solidFill>
                  <a:schemeClr val="accent3">
                    <a:lumMod val="20000"/>
                    <a:lumOff val="80000"/>
                  </a:schemeClr>
                </a:solidFill>
                <a:latin typeface="Calibri Light" panose="020F0302020204030204" pitchFamily="34" charset="0"/>
                <a:cs typeface="Calibri Light" panose="020F0302020204030204" pitchFamily="34" charset="0"/>
              </a:rPr>
              <a:t>2</a:t>
            </a:r>
            <a:r>
              <a:rPr lang="en-US" sz="1600" i="0" dirty="0">
                <a:solidFill>
                  <a:schemeClr val="accent3">
                    <a:lumMod val="20000"/>
                    <a:lumOff val="80000"/>
                  </a:schemeClr>
                </a:solidFill>
                <a:latin typeface="Calibri Light" panose="020F0302020204030204" pitchFamily="34" charset="0"/>
                <a:cs typeface="Calibri Light" panose="020F0302020204030204" pitchFamily="34" charset="0"/>
              </a:rPr>
              <a:t>Earthquake Research Institute, The University of Tokyo</a:t>
            </a:r>
          </a:p>
          <a:p>
            <a:pPr algn="ctr"/>
            <a:r>
              <a:rPr lang="en-US" sz="1600" i="0" baseline="30000" dirty="0">
                <a:solidFill>
                  <a:schemeClr val="accent3">
                    <a:lumMod val="20000"/>
                    <a:lumOff val="80000"/>
                  </a:schemeClr>
                </a:solidFill>
                <a:latin typeface="Calibri Light" panose="020F0302020204030204" pitchFamily="34" charset="0"/>
                <a:cs typeface="Calibri Light" panose="020F0302020204030204" pitchFamily="34" charset="0"/>
              </a:rPr>
              <a:t>3</a:t>
            </a:r>
            <a:r>
              <a:rPr lang="en-US" sz="1600" i="0" dirty="0">
                <a:solidFill>
                  <a:schemeClr val="accent3">
                    <a:lumMod val="20000"/>
                    <a:lumOff val="80000"/>
                  </a:schemeClr>
                </a:solidFill>
                <a:latin typeface="Calibri Light" panose="020F0302020204030204" pitchFamily="34" charset="0"/>
                <a:cs typeface="Calibri Light" panose="020F0302020204030204" pitchFamily="34" charset="0"/>
              </a:rPr>
              <a:t>Graduate School of Information Science and Technology, The University of Tokyo</a:t>
            </a:r>
          </a:p>
          <a:p>
            <a:endParaRPr lang="en-US" sz="1600" i="0" dirty="0" smtClean="0">
              <a:latin typeface="Calibri Light" panose="020F0302020204030204" pitchFamily="34" charset="0"/>
              <a:cs typeface="Calibri Light" panose="020F0302020204030204" pitchFamily="34" charset="0"/>
            </a:endParaRPr>
          </a:p>
        </p:txBody>
      </p:sp>
      <p:pic>
        <p:nvPicPr>
          <p:cNvPr id="18" name="Picture Placeholder 17" descr="decorative element">
            <a:extLst>
              <a:ext uri="{FF2B5EF4-FFF2-40B4-BE49-F238E27FC236}">
                <a16:creationId xmlns:a16="http://schemas.microsoft.com/office/drawing/2014/main" id="{2411CA0B-8E20-7C48-9074-8D57423981DC}"/>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
        <p:nvSpPr>
          <p:cNvPr id="2" name="TextBox 1"/>
          <p:cNvSpPr txBox="1"/>
          <p:nvPr/>
        </p:nvSpPr>
        <p:spPr>
          <a:xfrm>
            <a:off x="2787317" y="2354038"/>
            <a:ext cx="4793673" cy="523220"/>
          </a:xfrm>
          <a:prstGeom prst="rect">
            <a:avLst/>
          </a:prstGeom>
          <a:noFill/>
        </p:spPr>
        <p:txBody>
          <a:bodyPr wrap="square" rtlCol="0">
            <a:spAutoFit/>
          </a:bodyPr>
          <a:lstStyle/>
          <a:p>
            <a:pPr algn="ctr"/>
            <a:r>
              <a:rPr lang="en-US" sz="2800" dirty="0" smtClean="0">
                <a:latin typeface="Calibri Light" panose="020F0302020204030204" pitchFamily="34" charset="0"/>
                <a:cs typeface="Calibri Light" panose="020F0302020204030204" pitchFamily="34" charset="0"/>
              </a:rPr>
              <a:t>Poster Handout</a:t>
            </a:r>
            <a:endParaRPr lang="en-US" sz="28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8999616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34"/>
          </p:nvPr>
        </p:nvSpPr>
        <p:spPr/>
        <p:txBody>
          <a:bodyPr/>
          <a:lstStyle/>
          <a:p>
            <a:fld id="{19B51A1E-902D-48AF-9020-955120F399B6}" type="slidenum">
              <a:rPr lang="en-US" noProof="0" smtClean="0"/>
              <a:pPr/>
              <a:t>10</a:t>
            </a:fld>
            <a:endParaRPr lang="en-US" noProof="0" dirty="0"/>
          </a:p>
        </p:txBody>
      </p:sp>
      <p:sp>
        <p:nvSpPr>
          <p:cNvPr id="5" name="Title 4"/>
          <p:cNvSpPr>
            <a:spLocks noGrp="1"/>
          </p:cNvSpPr>
          <p:nvPr>
            <p:ph type="title"/>
          </p:nvPr>
        </p:nvSpPr>
        <p:spPr>
          <a:xfrm>
            <a:off x="349545" y="265745"/>
            <a:ext cx="9131100" cy="432000"/>
          </a:xfrm>
        </p:spPr>
        <p:txBody>
          <a:bodyPr/>
          <a:lstStyle/>
          <a:p>
            <a:r>
              <a:rPr lang="en-US" dirty="0" smtClean="0"/>
              <a:t>SECOND </a:t>
            </a:r>
            <a:r>
              <a:rPr lang="en-US" dirty="0"/>
              <a:t>event: </a:t>
            </a:r>
            <a:r>
              <a:rPr lang="en-US" dirty="0" smtClean="0"/>
              <a:t>11-09-04 18:42:18</a:t>
            </a:r>
            <a:endParaRPr lang="en-US" dirty="0"/>
          </a:p>
        </p:txBody>
      </p:sp>
      <p:sp>
        <p:nvSpPr>
          <p:cNvPr id="6" name="Text Placeholder 5"/>
          <p:cNvSpPr>
            <a:spLocks noGrp="1"/>
          </p:cNvSpPr>
          <p:nvPr>
            <p:ph type="body" sz="quarter" idx="32"/>
          </p:nvPr>
        </p:nvSpPr>
        <p:spPr>
          <a:xfrm>
            <a:off x="6804891" y="265745"/>
            <a:ext cx="3909291" cy="451345"/>
          </a:xfrm>
        </p:spPr>
        <p:txBody>
          <a:bodyPr/>
          <a:lstStyle/>
          <a:p>
            <a:r>
              <a:rPr lang="en-US" dirty="0" smtClean="0"/>
              <a:t>Left to right: IIDM, TACM, TK2M station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6761" y="697746"/>
            <a:ext cx="2827312" cy="424096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6450" y="701347"/>
            <a:ext cx="2824912" cy="4237368"/>
          </a:xfrm>
          <a:prstGeom prst="rect">
            <a:avLst/>
          </a:prstGeom>
        </p:spPr>
      </p:pic>
      <p:pic>
        <p:nvPicPr>
          <p:cNvPr id="10" name="Content Placeholder 9"/>
          <p:cNvPicPr>
            <a:picLocks noGrp="1" noChangeAspect="1"/>
          </p:cNvPicPr>
          <p:nvPr>
            <p:ph sz="half" idx="1"/>
          </p:nvPr>
        </p:nvPicPr>
        <p:blipFill>
          <a:blip r:embed="rId4" cstate="print">
            <a:extLst>
              <a:ext uri="{28A0092B-C50C-407E-A947-70E740481C1C}">
                <a14:useLocalDpi xmlns:a14="http://schemas.microsoft.com/office/drawing/2010/main" val="0"/>
              </a:ext>
            </a:extLst>
          </a:blip>
          <a:stretch>
            <a:fillRect/>
          </a:stretch>
        </p:blipFill>
        <p:spPr>
          <a:xfrm>
            <a:off x="229472" y="717090"/>
            <a:ext cx="2817419" cy="4226129"/>
          </a:xfrm>
        </p:spPr>
      </p:pic>
      <p:graphicFrame>
        <p:nvGraphicFramePr>
          <p:cNvPr id="8" name="Table 7"/>
          <p:cNvGraphicFramePr>
            <a:graphicFrameLocks noGrp="1"/>
          </p:cNvGraphicFramePr>
          <p:nvPr>
            <p:extLst>
              <p:ext uri="{D42A27DB-BD31-4B8C-83A1-F6EECF244321}">
                <p14:modId xmlns:p14="http://schemas.microsoft.com/office/powerpoint/2010/main" val="2872038499"/>
              </p:ext>
            </p:extLst>
          </p:nvPr>
        </p:nvGraphicFramePr>
        <p:xfrm>
          <a:off x="401143" y="4938714"/>
          <a:ext cx="3078507" cy="1737360"/>
        </p:xfrm>
        <a:graphic>
          <a:graphicData uri="http://schemas.openxmlformats.org/drawingml/2006/table">
            <a:tbl>
              <a:tblPr firstRow="1" bandRow="1">
                <a:tableStyleId>{5C22544A-7EE6-4342-B048-85BDC9FD1C3A}</a:tableStyleId>
              </a:tblPr>
              <a:tblGrid>
                <a:gridCol w="1026169">
                  <a:extLst>
                    <a:ext uri="{9D8B030D-6E8A-4147-A177-3AD203B41FA5}">
                      <a16:colId xmlns:a16="http://schemas.microsoft.com/office/drawing/2014/main" val="728729985"/>
                    </a:ext>
                  </a:extLst>
                </a:gridCol>
                <a:gridCol w="1026169">
                  <a:extLst>
                    <a:ext uri="{9D8B030D-6E8A-4147-A177-3AD203B41FA5}">
                      <a16:colId xmlns:a16="http://schemas.microsoft.com/office/drawing/2014/main" val="2852577086"/>
                    </a:ext>
                  </a:extLst>
                </a:gridCol>
                <a:gridCol w="1026169">
                  <a:extLst>
                    <a:ext uri="{9D8B030D-6E8A-4147-A177-3AD203B41FA5}">
                      <a16:colId xmlns:a16="http://schemas.microsoft.com/office/drawing/2014/main" val="3727697107"/>
                    </a:ext>
                  </a:extLst>
                </a:gridCol>
              </a:tblGrid>
              <a:tr h="421559">
                <a:tc>
                  <a:txBody>
                    <a:bodyPr/>
                    <a:lstStyle/>
                    <a:p>
                      <a:endParaRPr lang="en-US" sz="1200" dirty="0"/>
                    </a:p>
                  </a:txBody>
                  <a:tcPr>
                    <a:solidFill>
                      <a:schemeClr val="bg1"/>
                    </a:solidFill>
                  </a:tcPr>
                </a:tc>
                <a:tc>
                  <a:txBody>
                    <a:bodyPr/>
                    <a:lstStyle/>
                    <a:p>
                      <a:r>
                        <a:rPr lang="en-US" sz="1200" dirty="0" smtClean="0"/>
                        <a:t>Manual picking time (s)</a:t>
                      </a:r>
                      <a:endParaRPr lang="en-US" sz="1200" dirty="0"/>
                    </a:p>
                  </a:txBody>
                  <a:tcPr/>
                </a:tc>
                <a:tc>
                  <a:txBody>
                    <a:bodyPr/>
                    <a:lstStyle/>
                    <a:p>
                      <a:r>
                        <a:rPr lang="en-US" sz="1200" dirty="0" smtClean="0"/>
                        <a:t>CNN picking time</a:t>
                      </a:r>
                      <a:r>
                        <a:rPr lang="en-US" sz="1200" baseline="0" dirty="0" smtClean="0"/>
                        <a:t> (s)</a:t>
                      </a:r>
                      <a:endParaRPr lang="en-US" sz="1200" dirty="0"/>
                    </a:p>
                  </a:txBody>
                  <a:tcPr/>
                </a:tc>
                <a:extLst>
                  <a:ext uri="{0D108BD9-81ED-4DB2-BD59-A6C34878D82A}">
                    <a16:rowId xmlns:a16="http://schemas.microsoft.com/office/drawing/2014/main" val="1137453475"/>
                  </a:ext>
                </a:extLst>
              </a:tr>
              <a:tr h="180668">
                <a:tc>
                  <a:txBody>
                    <a:bodyPr/>
                    <a:lstStyle/>
                    <a:p>
                      <a:r>
                        <a:rPr lang="en-US" sz="1200" dirty="0" smtClean="0"/>
                        <a:t>First P</a:t>
                      </a:r>
                      <a:endParaRPr lang="en-US" sz="1200" dirty="0"/>
                    </a:p>
                  </a:txBody>
                  <a:tcPr/>
                </a:tc>
                <a:tc>
                  <a:txBody>
                    <a:bodyPr/>
                    <a:lstStyle/>
                    <a:p>
                      <a:r>
                        <a:rPr lang="en-US" sz="1200" dirty="0" smtClean="0"/>
                        <a:t>13.8</a:t>
                      </a:r>
                      <a:endParaRPr lang="en-US" sz="1200" dirty="0"/>
                    </a:p>
                  </a:txBody>
                  <a:tcPr/>
                </a:tc>
                <a:tc>
                  <a:txBody>
                    <a:bodyPr/>
                    <a:lstStyle/>
                    <a:p>
                      <a:r>
                        <a:rPr lang="en-US" sz="1200" dirty="0" smtClean="0"/>
                        <a:t>13.4</a:t>
                      </a:r>
                      <a:endParaRPr lang="en-US" sz="1200" dirty="0"/>
                    </a:p>
                  </a:txBody>
                  <a:tcPr/>
                </a:tc>
                <a:extLst>
                  <a:ext uri="{0D108BD9-81ED-4DB2-BD59-A6C34878D82A}">
                    <a16:rowId xmlns:a16="http://schemas.microsoft.com/office/drawing/2014/main" val="1177428101"/>
                  </a:ext>
                </a:extLst>
              </a:tr>
              <a:tr h="180668">
                <a:tc>
                  <a:txBody>
                    <a:bodyPr/>
                    <a:lstStyle/>
                    <a:p>
                      <a:r>
                        <a:rPr lang="en-US" sz="1200" dirty="0" smtClean="0"/>
                        <a:t>First S</a:t>
                      </a:r>
                      <a:endParaRPr lang="en-US" sz="1200" dirty="0"/>
                    </a:p>
                  </a:txBody>
                  <a:tcPr/>
                </a:tc>
                <a:tc>
                  <a:txBody>
                    <a:bodyPr/>
                    <a:lstStyle/>
                    <a:p>
                      <a:r>
                        <a:rPr lang="en-US" sz="1200" dirty="0" smtClean="0"/>
                        <a:t>23.21</a:t>
                      </a:r>
                      <a:endParaRPr lang="en-US" sz="1200" dirty="0"/>
                    </a:p>
                  </a:txBody>
                  <a:tcPr/>
                </a:tc>
                <a:tc>
                  <a:txBody>
                    <a:bodyPr/>
                    <a:lstStyle/>
                    <a:p>
                      <a:r>
                        <a:rPr lang="en-US" sz="1200" dirty="0" smtClean="0"/>
                        <a:t>23</a:t>
                      </a:r>
                      <a:endParaRPr lang="en-US" sz="1200" dirty="0"/>
                    </a:p>
                  </a:txBody>
                  <a:tcPr/>
                </a:tc>
                <a:extLst>
                  <a:ext uri="{0D108BD9-81ED-4DB2-BD59-A6C34878D82A}">
                    <a16:rowId xmlns:a16="http://schemas.microsoft.com/office/drawing/2014/main" val="228148840"/>
                  </a:ext>
                </a:extLst>
              </a:tr>
              <a:tr h="189165">
                <a:tc>
                  <a:txBody>
                    <a:bodyPr/>
                    <a:lstStyle/>
                    <a:p>
                      <a:r>
                        <a:rPr lang="en-US" sz="1200" dirty="0" smtClean="0"/>
                        <a:t>Second P</a:t>
                      </a:r>
                      <a:endParaRPr lang="en-US" sz="1200" dirty="0"/>
                    </a:p>
                  </a:txBody>
                  <a:tcPr/>
                </a:tc>
                <a:tc>
                  <a:txBody>
                    <a:bodyPr/>
                    <a:lstStyle/>
                    <a:p>
                      <a:r>
                        <a:rPr lang="en-US" sz="1200" dirty="0" smtClean="0"/>
                        <a:t>-</a:t>
                      </a:r>
                      <a:endParaRPr lang="en-US" sz="1200" dirty="0"/>
                    </a:p>
                  </a:txBody>
                  <a:tcPr/>
                </a:tc>
                <a:tc>
                  <a:txBody>
                    <a:bodyPr/>
                    <a:lstStyle/>
                    <a:p>
                      <a:r>
                        <a:rPr lang="en-US" sz="1200" dirty="0" smtClean="0"/>
                        <a:t>-</a:t>
                      </a:r>
                      <a:endParaRPr lang="en-US" sz="1200" dirty="0"/>
                    </a:p>
                  </a:txBody>
                  <a:tcPr/>
                </a:tc>
                <a:extLst>
                  <a:ext uri="{0D108BD9-81ED-4DB2-BD59-A6C34878D82A}">
                    <a16:rowId xmlns:a16="http://schemas.microsoft.com/office/drawing/2014/main" val="2328086289"/>
                  </a:ext>
                </a:extLst>
              </a:tr>
              <a:tr h="180668">
                <a:tc>
                  <a:txBody>
                    <a:bodyPr/>
                    <a:lstStyle/>
                    <a:p>
                      <a:r>
                        <a:rPr lang="en-US" sz="1200" dirty="0" smtClean="0"/>
                        <a:t>Second S</a:t>
                      </a:r>
                      <a:endParaRPr lang="en-US" sz="1200" dirty="0"/>
                    </a:p>
                  </a:txBody>
                  <a:tcPr/>
                </a:tc>
                <a:tc>
                  <a:txBody>
                    <a:bodyPr/>
                    <a:lstStyle/>
                    <a:p>
                      <a:r>
                        <a:rPr lang="en-US" sz="1200" dirty="0" smtClean="0"/>
                        <a:t>-</a:t>
                      </a:r>
                      <a:endParaRPr lang="en-US" sz="1200" dirty="0"/>
                    </a:p>
                  </a:txBody>
                  <a:tcPr/>
                </a:tc>
                <a:tc>
                  <a:txBody>
                    <a:bodyPr/>
                    <a:lstStyle/>
                    <a:p>
                      <a:r>
                        <a:rPr lang="en-US" sz="1200" dirty="0" smtClean="0"/>
                        <a:t>160.9</a:t>
                      </a:r>
                      <a:endParaRPr lang="en-US" sz="1200" dirty="0"/>
                    </a:p>
                  </a:txBody>
                  <a:tcPr/>
                </a:tc>
                <a:extLst>
                  <a:ext uri="{0D108BD9-81ED-4DB2-BD59-A6C34878D82A}">
                    <a16:rowId xmlns:a16="http://schemas.microsoft.com/office/drawing/2014/main" val="2989509349"/>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811765088"/>
              </p:ext>
            </p:extLst>
          </p:nvPr>
        </p:nvGraphicFramePr>
        <p:xfrm>
          <a:off x="4154088" y="4923844"/>
          <a:ext cx="2902494" cy="1752230"/>
        </p:xfrm>
        <a:graphic>
          <a:graphicData uri="http://schemas.openxmlformats.org/drawingml/2006/table">
            <a:tbl>
              <a:tblPr firstRow="1" bandRow="1">
                <a:tableStyleId>{5C22544A-7EE6-4342-B048-85BDC9FD1C3A}</a:tableStyleId>
              </a:tblPr>
              <a:tblGrid>
                <a:gridCol w="967498">
                  <a:extLst>
                    <a:ext uri="{9D8B030D-6E8A-4147-A177-3AD203B41FA5}">
                      <a16:colId xmlns:a16="http://schemas.microsoft.com/office/drawing/2014/main" val="728729985"/>
                    </a:ext>
                  </a:extLst>
                </a:gridCol>
                <a:gridCol w="967498">
                  <a:extLst>
                    <a:ext uri="{9D8B030D-6E8A-4147-A177-3AD203B41FA5}">
                      <a16:colId xmlns:a16="http://schemas.microsoft.com/office/drawing/2014/main" val="2852577086"/>
                    </a:ext>
                  </a:extLst>
                </a:gridCol>
                <a:gridCol w="967498">
                  <a:extLst>
                    <a:ext uri="{9D8B030D-6E8A-4147-A177-3AD203B41FA5}">
                      <a16:colId xmlns:a16="http://schemas.microsoft.com/office/drawing/2014/main" val="3727697107"/>
                    </a:ext>
                  </a:extLst>
                </a:gridCol>
              </a:tblGrid>
              <a:tr h="633574">
                <a:tc>
                  <a:txBody>
                    <a:bodyPr/>
                    <a:lstStyle/>
                    <a:p>
                      <a:endParaRPr lang="en-US" sz="1200" dirty="0"/>
                    </a:p>
                  </a:txBody>
                  <a:tcPr>
                    <a:solidFill>
                      <a:schemeClr val="bg1"/>
                    </a:solidFill>
                  </a:tcPr>
                </a:tc>
                <a:tc>
                  <a:txBody>
                    <a:bodyPr/>
                    <a:lstStyle/>
                    <a:p>
                      <a:r>
                        <a:rPr lang="en-US" sz="1200" dirty="0" smtClean="0"/>
                        <a:t>Manual picking time (s)</a:t>
                      </a:r>
                      <a:endParaRPr lang="en-US" sz="1200" dirty="0"/>
                    </a:p>
                  </a:txBody>
                  <a:tcPr/>
                </a:tc>
                <a:tc>
                  <a:txBody>
                    <a:bodyPr/>
                    <a:lstStyle/>
                    <a:p>
                      <a:r>
                        <a:rPr lang="en-US" sz="1200" dirty="0" smtClean="0"/>
                        <a:t>CNN picking time</a:t>
                      </a:r>
                      <a:r>
                        <a:rPr lang="en-US" sz="1200" baseline="0" dirty="0" smtClean="0"/>
                        <a:t> (s)</a:t>
                      </a:r>
                      <a:endParaRPr lang="en-US" sz="1200" dirty="0"/>
                    </a:p>
                  </a:txBody>
                  <a:tcPr/>
                </a:tc>
                <a:extLst>
                  <a:ext uri="{0D108BD9-81ED-4DB2-BD59-A6C34878D82A}">
                    <a16:rowId xmlns:a16="http://schemas.microsoft.com/office/drawing/2014/main" val="1137453475"/>
                  </a:ext>
                </a:extLst>
              </a:tr>
              <a:tr h="271532">
                <a:tc>
                  <a:txBody>
                    <a:bodyPr/>
                    <a:lstStyle/>
                    <a:p>
                      <a:r>
                        <a:rPr lang="en-US" sz="1200" dirty="0" smtClean="0"/>
                        <a:t>First P</a:t>
                      </a:r>
                      <a:endParaRPr lang="en-US" sz="1200" dirty="0"/>
                    </a:p>
                  </a:txBody>
                  <a:tcPr/>
                </a:tc>
                <a:tc>
                  <a:txBody>
                    <a:bodyPr/>
                    <a:lstStyle/>
                    <a:p>
                      <a:r>
                        <a:rPr lang="en-US" sz="1200" dirty="0" smtClean="0"/>
                        <a:t>13.4</a:t>
                      </a:r>
                      <a:endParaRPr lang="en-US" sz="1200" dirty="0"/>
                    </a:p>
                  </a:txBody>
                  <a:tcPr/>
                </a:tc>
                <a:tc>
                  <a:txBody>
                    <a:bodyPr/>
                    <a:lstStyle/>
                    <a:p>
                      <a:r>
                        <a:rPr lang="en-US" sz="1200" dirty="0" smtClean="0"/>
                        <a:t>13.6</a:t>
                      </a:r>
                      <a:endParaRPr lang="en-US" sz="1200" dirty="0"/>
                    </a:p>
                  </a:txBody>
                  <a:tcPr/>
                </a:tc>
                <a:extLst>
                  <a:ext uri="{0D108BD9-81ED-4DB2-BD59-A6C34878D82A}">
                    <a16:rowId xmlns:a16="http://schemas.microsoft.com/office/drawing/2014/main" val="1177428101"/>
                  </a:ext>
                </a:extLst>
              </a:tr>
              <a:tr h="271532">
                <a:tc>
                  <a:txBody>
                    <a:bodyPr/>
                    <a:lstStyle/>
                    <a:p>
                      <a:r>
                        <a:rPr lang="en-US" sz="1200" dirty="0" smtClean="0"/>
                        <a:t>First S</a:t>
                      </a:r>
                      <a:endParaRPr lang="en-US" sz="1200" dirty="0"/>
                    </a:p>
                  </a:txBody>
                  <a:tcPr/>
                </a:tc>
                <a:tc>
                  <a:txBody>
                    <a:bodyPr/>
                    <a:lstStyle/>
                    <a:p>
                      <a:r>
                        <a:rPr lang="en-US" sz="1200" dirty="0" smtClean="0"/>
                        <a:t>22.53</a:t>
                      </a:r>
                      <a:endParaRPr lang="en-US" sz="1200" dirty="0"/>
                    </a:p>
                  </a:txBody>
                  <a:tcPr/>
                </a:tc>
                <a:tc>
                  <a:txBody>
                    <a:bodyPr/>
                    <a:lstStyle/>
                    <a:p>
                      <a:r>
                        <a:rPr lang="en-US" sz="1200" dirty="0" smtClean="0"/>
                        <a:t>16.2</a:t>
                      </a:r>
                      <a:endParaRPr lang="en-US" sz="1200" dirty="0"/>
                    </a:p>
                  </a:txBody>
                  <a:tcPr/>
                </a:tc>
                <a:extLst>
                  <a:ext uri="{0D108BD9-81ED-4DB2-BD59-A6C34878D82A}">
                    <a16:rowId xmlns:a16="http://schemas.microsoft.com/office/drawing/2014/main" val="228148840"/>
                  </a:ext>
                </a:extLst>
              </a:tr>
              <a:tr h="289190">
                <a:tc>
                  <a:txBody>
                    <a:bodyPr/>
                    <a:lstStyle/>
                    <a:p>
                      <a:r>
                        <a:rPr lang="en-US" sz="1200" dirty="0" smtClean="0"/>
                        <a:t>Second P</a:t>
                      </a:r>
                      <a:endParaRPr lang="en-US" sz="1200" dirty="0"/>
                    </a:p>
                  </a:txBody>
                  <a:tcPr/>
                </a:tc>
                <a:tc>
                  <a:txBody>
                    <a:bodyPr/>
                    <a:lstStyle/>
                    <a:p>
                      <a:r>
                        <a:rPr lang="en-US" sz="1200" dirty="0" smtClean="0"/>
                        <a:t>-</a:t>
                      </a:r>
                      <a:endParaRPr lang="en-US" sz="1200" dirty="0"/>
                    </a:p>
                  </a:txBody>
                  <a:tcPr/>
                </a:tc>
                <a:tc>
                  <a:txBody>
                    <a:bodyPr/>
                    <a:lstStyle/>
                    <a:p>
                      <a:r>
                        <a:rPr lang="en-US" sz="1200" dirty="0" smtClean="0"/>
                        <a:t>156.6</a:t>
                      </a:r>
                      <a:endParaRPr lang="en-US" sz="1200" dirty="0"/>
                    </a:p>
                  </a:txBody>
                  <a:tcPr/>
                </a:tc>
                <a:extLst>
                  <a:ext uri="{0D108BD9-81ED-4DB2-BD59-A6C34878D82A}">
                    <a16:rowId xmlns:a16="http://schemas.microsoft.com/office/drawing/2014/main" val="2328086289"/>
                  </a:ext>
                </a:extLst>
              </a:tr>
              <a:tr h="271532">
                <a:tc>
                  <a:txBody>
                    <a:bodyPr/>
                    <a:lstStyle/>
                    <a:p>
                      <a:r>
                        <a:rPr lang="en-US" sz="1200" dirty="0" smtClean="0"/>
                        <a:t>Second S</a:t>
                      </a:r>
                      <a:endParaRPr lang="en-US" sz="1200" dirty="0"/>
                    </a:p>
                  </a:txBody>
                  <a:tcPr/>
                </a:tc>
                <a:tc>
                  <a:txBody>
                    <a:bodyPr/>
                    <a:lstStyle/>
                    <a:p>
                      <a:r>
                        <a:rPr lang="en-US" sz="1200" dirty="0" smtClean="0"/>
                        <a:t>-</a:t>
                      </a:r>
                      <a:endParaRPr lang="en-US" sz="1200" dirty="0"/>
                    </a:p>
                  </a:txBody>
                  <a:tcPr/>
                </a:tc>
                <a:tc>
                  <a:txBody>
                    <a:bodyPr/>
                    <a:lstStyle/>
                    <a:p>
                      <a:r>
                        <a:rPr lang="en-US" sz="1200" dirty="0" smtClean="0"/>
                        <a:t>161.7</a:t>
                      </a:r>
                      <a:endParaRPr lang="en-US" sz="1200" dirty="0"/>
                    </a:p>
                  </a:txBody>
                  <a:tcPr/>
                </a:tc>
                <a:extLst>
                  <a:ext uri="{0D108BD9-81ED-4DB2-BD59-A6C34878D82A}">
                    <a16:rowId xmlns:a16="http://schemas.microsoft.com/office/drawing/2014/main" val="2989509349"/>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419692237"/>
              </p:ext>
            </p:extLst>
          </p:nvPr>
        </p:nvGraphicFramePr>
        <p:xfrm>
          <a:off x="7870570" y="4923844"/>
          <a:ext cx="2502915" cy="1737360"/>
        </p:xfrm>
        <a:graphic>
          <a:graphicData uri="http://schemas.openxmlformats.org/drawingml/2006/table">
            <a:tbl>
              <a:tblPr firstRow="1" bandRow="1">
                <a:tableStyleId>{5C22544A-7EE6-4342-B048-85BDC9FD1C3A}</a:tableStyleId>
              </a:tblPr>
              <a:tblGrid>
                <a:gridCol w="834305">
                  <a:extLst>
                    <a:ext uri="{9D8B030D-6E8A-4147-A177-3AD203B41FA5}">
                      <a16:colId xmlns:a16="http://schemas.microsoft.com/office/drawing/2014/main" val="728729985"/>
                    </a:ext>
                  </a:extLst>
                </a:gridCol>
                <a:gridCol w="834305">
                  <a:extLst>
                    <a:ext uri="{9D8B030D-6E8A-4147-A177-3AD203B41FA5}">
                      <a16:colId xmlns:a16="http://schemas.microsoft.com/office/drawing/2014/main" val="2852577086"/>
                    </a:ext>
                  </a:extLst>
                </a:gridCol>
                <a:gridCol w="834305">
                  <a:extLst>
                    <a:ext uri="{9D8B030D-6E8A-4147-A177-3AD203B41FA5}">
                      <a16:colId xmlns:a16="http://schemas.microsoft.com/office/drawing/2014/main" val="3727697107"/>
                    </a:ext>
                  </a:extLst>
                </a:gridCol>
              </a:tblGrid>
              <a:tr h="565132">
                <a:tc>
                  <a:txBody>
                    <a:bodyPr/>
                    <a:lstStyle/>
                    <a:p>
                      <a:endParaRPr lang="en-US" sz="1200" dirty="0"/>
                    </a:p>
                  </a:txBody>
                  <a:tcPr>
                    <a:solidFill>
                      <a:schemeClr val="bg1"/>
                    </a:solidFill>
                  </a:tcPr>
                </a:tc>
                <a:tc>
                  <a:txBody>
                    <a:bodyPr/>
                    <a:lstStyle/>
                    <a:p>
                      <a:r>
                        <a:rPr lang="en-US" sz="1200" dirty="0" smtClean="0"/>
                        <a:t>Manual picking time (s)</a:t>
                      </a:r>
                      <a:endParaRPr lang="en-US" sz="1200" dirty="0"/>
                    </a:p>
                  </a:txBody>
                  <a:tcPr/>
                </a:tc>
                <a:tc>
                  <a:txBody>
                    <a:bodyPr/>
                    <a:lstStyle/>
                    <a:p>
                      <a:r>
                        <a:rPr lang="en-US" sz="1200" dirty="0" smtClean="0"/>
                        <a:t>CNN picking time</a:t>
                      </a:r>
                      <a:r>
                        <a:rPr lang="en-US" sz="1200" baseline="0" dirty="0" smtClean="0"/>
                        <a:t> (s)</a:t>
                      </a:r>
                      <a:endParaRPr lang="en-US" sz="1200" dirty="0"/>
                    </a:p>
                  </a:txBody>
                  <a:tcPr/>
                </a:tc>
                <a:extLst>
                  <a:ext uri="{0D108BD9-81ED-4DB2-BD59-A6C34878D82A}">
                    <a16:rowId xmlns:a16="http://schemas.microsoft.com/office/drawing/2014/main" val="1137453475"/>
                  </a:ext>
                </a:extLst>
              </a:tr>
              <a:tr h="217358">
                <a:tc>
                  <a:txBody>
                    <a:bodyPr/>
                    <a:lstStyle/>
                    <a:p>
                      <a:r>
                        <a:rPr lang="en-US" sz="1200" dirty="0" smtClean="0"/>
                        <a:t>First P</a:t>
                      </a:r>
                      <a:endParaRPr lang="en-US" sz="1200" dirty="0"/>
                    </a:p>
                  </a:txBody>
                  <a:tcPr/>
                </a:tc>
                <a:tc>
                  <a:txBody>
                    <a:bodyPr/>
                    <a:lstStyle/>
                    <a:p>
                      <a:r>
                        <a:rPr lang="en-US" sz="1200" dirty="0" smtClean="0"/>
                        <a:t>13.2</a:t>
                      </a:r>
                      <a:endParaRPr lang="en-US" sz="1200" dirty="0"/>
                    </a:p>
                  </a:txBody>
                  <a:tcPr/>
                </a:tc>
                <a:tc>
                  <a:txBody>
                    <a:bodyPr/>
                    <a:lstStyle/>
                    <a:p>
                      <a:r>
                        <a:rPr lang="en-US" sz="1200" dirty="0" smtClean="0"/>
                        <a:t>13.2</a:t>
                      </a:r>
                      <a:endParaRPr lang="en-US" sz="1200" dirty="0"/>
                    </a:p>
                  </a:txBody>
                  <a:tcPr/>
                </a:tc>
                <a:extLst>
                  <a:ext uri="{0D108BD9-81ED-4DB2-BD59-A6C34878D82A}">
                    <a16:rowId xmlns:a16="http://schemas.microsoft.com/office/drawing/2014/main" val="1177428101"/>
                  </a:ext>
                </a:extLst>
              </a:tr>
              <a:tr h="217358">
                <a:tc>
                  <a:txBody>
                    <a:bodyPr/>
                    <a:lstStyle/>
                    <a:p>
                      <a:r>
                        <a:rPr lang="en-US" sz="1200" dirty="0" smtClean="0"/>
                        <a:t>First S</a:t>
                      </a:r>
                      <a:endParaRPr lang="en-US" sz="1200" dirty="0"/>
                    </a:p>
                  </a:txBody>
                  <a:tcPr/>
                </a:tc>
                <a:tc>
                  <a:txBody>
                    <a:bodyPr/>
                    <a:lstStyle/>
                    <a:p>
                      <a:r>
                        <a:rPr lang="en-US" sz="1200" dirty="0" smtClean="0"/>
                        <a:t>22.16</a:t>
                      </a:r>
                      <a:endParaRPr lang="en-US" sz="1200" dirty="0"/>
                    </a:p>
                  </a:txBody>
                  <a:tcPr/>
                </a:tc>
                <a:tc>
                  <a:txBody>
                    <a:bodyPr/>
                    <a:lstStyle/>
                    <a:p>
                      <a:r>
                        <a:rPr lang="en-US" sz="1200" dirty="0" smtClean="0"/>
                        <a:t>22</a:t>
                      </a:r>
                      <a:endParaRPr lang="en-US" sz="1200" dirty="0"/>
                    </a:p>
                  </a:txBody>
                  <a:tcPr/>
                </a:tc>
                <a:extLst>
                  <a:ext uri="{0D108BD9-81ED-4DB2-BD59-A6C34878D82A}">
                    <a16:rowId xmlns:a16="http://schemas.microsoft.com/office/drawing/2014/main" val="228148840"/>
                  </a:ext>
                </a:extLst>
              </a:tr>
              <a:tr h="264019">
                <a:tc>
                  <a:txBody>
                    <a:bodyPr/>
                    <a:lstStyle/>
                    <a:p>
                      <a:r>
                        <a:rPr lang="en-US" sz="1200" dirty="0" smtClean="0"/>
                        <a:t>Second P</a:t>
                      </a:r>
                      <a:endParaRPr lang="en-US" sz="1200" dirty="0"/>
                    </a:p>
                  </a:txBody>
                  <a:tcPr/>
                </a:tc>
                <a:tc>
                  <a:txBody>
                    <a:bodyPr/>
                    <a:lstStyle/>
                    <a:p>
                      <a:r>
                        <a:rPr lang="en-US" sz="1200" dirty="0" smtClean="0"/>
                        <a:t>-</a:t>
                      </a:r>
                      <a:endParaRPr lang="en-US" sz="1200" dirty="0"/>
                    </a:p>
                  </a:txBody>
                  <a:tcPr/>
                </a:tc>
                <a:tc>
                  <a:txBody>
                    <a:bodyPr/>
                    <a:lstStyle/>
                    <a:p>
                      <a:r>
                        <a:rPr lang="en-US" sz="1200" dirty="0" smtClean="0"/>
                        <a:t>156.3</a:t>
                      </a:r>
                      <a:endParaRPr lang="en-US" sz="1200" dirty="0"/>
                    </a:p>
                  </a:txBody>
                  <a:tcPr/>
                </a:tc>
                <a:extLst>
                  <a:ext uri="{0D108BD9-81ED-4DB2-BD59-A6C34878D82A}">
                    <a16:rowId xmlns:a16="http://schemas.microsoft.com/office/drawing/2014/main" val="2328086289"/>
                  </a:ext>
                </a:extLst>
              </a:tr>
              <a:tr h="217358">
                <a:tc>
                  <a:txBody>
                    <a:bodyPr/>
                    <a:lstStyle/>
                    <a:p>
                      <a:r>
                        <a:rPr lang="en-US" sz="1200" dirty="0" smtClean="0"/>
                        <a:t>Second S</a:t>
                      </a:r>
                      <a:endParaRPr lang="en-US" sz="1200" dirty="0"/>
                    </a:p>
                  </a:txBody>
                  <a:tcPr/>
                </a:tc>
                <a:tc>
                  <a:txBody>
                    <a:bodyPr/>
                    <a:lstStyle/>
                    <a:p>
                      <a:r>
                        <a:rPr lang="en-US" sz="1200" dirty="0" smtClean="0"/>
                        <a:t>-</a:t>
                      </a:r>
                      <a:endParaRPr lang="en-US" sz="1200" dirty="0"/>
                    </a:p>
                  </a:txBody>
                  <a:tcPr/>
                </a:tc>
                <a:tc>
                  <a:txBody>
                    <a:bodyPr/>
                    <a:lstStyle/>
                    <a:p>
                      <a:r>
                        <a:rPr lang="en-US" sz="1200" dirty="0" smtClean="0"/>
                        <a:t>162.5</a:t>
                      </a:r>
                      <a:endParaRPr lang="en-US" sz="1200" dirty="0"/>
                    </a:p>
                  </a:txBody>
                  <a:tcPr/>
                </a:tc>
                <a:extLst>
                  <a:ext uri="{0D108BD9-81ED-4DB2-BD59-A6C34878D82A}">
                    <a16:rowId xmlns:a16="http://schemas.microsoft.com/office/drawing/2014/main" val="2989509349"/>
                  </a:ext>
                </a:extLst>
              </a:tr>
            </a:tbl>
          </a:graphicData>
        </a:graphic>
      </p:graphicFrame>
    </p:spTree>
    <p:extLst>
      <p:ext uri="{BB962C8B-B14F-4D97-AF65-F5344CB8AC3E}">
        <p14:creationId xmlns:p14="http://schemas.microsoft.com/office/powerpoint/2010/main" val="39865437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34"/>
          </p:nvPr>
        </p:nvSpPr>
        <p:spPr/>
        <p:txBody>
          <a:bodyPr/>
          <a:lstStyle/>
          <a:p>
            <a:fld id="{19B51A1E-902D-48AF-9020-955120F399B6}" type="slidenum">
              <a:rPr lang="en-US" noProof="0" smtClean="0"/>
              <a:pPr/>
              <a:t>11</a:t>
            </a:fld>
            <a:endParaRPr lang="en-US" noProof="0" dirty="0"/>
          </a:p>
        </p:txBody>
      </p:sp>
      <p:sp>
        <p:nvSpPr>
          <p:cNvPr id="5" name="Title 4"/>
          <p:cNvSpPr>
            <a:spLocks noGrp="1"/>
          </p:cNvSpPr>
          <p:nvPr>
            <p:ph type="title"/>
          </p:nvPr>
        </p:nvSpPr>
        <p:spPr>
          <a:xfrm>
            <a:off x="320887" y="153293"/>
            <a:ext cx="9131100" cy="432000"/>
          </a:xfrm>
        </p:spPr>
        <p:txBody>
          <a:bodyPr/>
          <a:lstStyle/>
          <a:p>
            <a:r>
              <a:rPr lang="en-US" dirty="0" smtClean="0"/>
              <a:t>THIRD </a:t>
            </a:r>
            <a:r>
              <a:rPr lang="en-US" dirty="0"/>
              <a:t>event: </a:t>
            </a:r>
            <a:r>
              <a:rPr lang="en-US" dirty="0" smtClean="0"/>
              <a:t>11-09-04 20:28:16</a:t>
            </a:r>
            <a:endParaRPr lang="en-US" dirty="0"/>
          </a:p>
        </p:txBody>
      </p:sp>
      <p:sp>
        <p:nvSpPr>
          <p:cNvPr id="6" name="Text Placeholder 5"/>
          <p:cNvSpPr>
            <a:spLocks noGrp="1"/>
          </p:cNvSpPr>
          <p:nvPr>
            <p:ph type="body" sz="quarter" idx="32"/>
          </p:nvPr>
        </p:nvSpPr>
        <p:spPr>
          <a:xfrm>
            <a:off x="6241472" y="189293"/>
            <a:ext cx="6895900" cy="360000"/>
          </a:xfrm>
        </p:spPr>
        <p:txBody>
          <a:bodyPr/>
          <a:lstStyle/>
          <a:p>
            <a:r>
              <a:rPr lang="en-US" dirty="0" smtClean="0"/>
              <a:t>Left to right: IIDM, TACM, TK2M</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2129" y="585294"/>
            <a:ext cx="3181198" cy="477179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3268" y="585293"/>
            <a:ext cx="3181198" cy="4771798"/>
          </a:xfrm>
          <a:prstGeom prst="rect">
            <a:avLst/>
          </a:prstGeom>
        </p:spPr>
      </p:pic>
      <p:pic>
        <p:nvPicPr>
          <p:cNvPr id="4" name="Content Placeholder 3"/>
          <p:cNvPicPr>
            <a:picLocks noGrp="1" noChangeAspect="1"/>
          </p:cNvPicPr>
          <p:nvPr>
            <p:ph sz="half" idx="1"/>
          </p:nvPr>
        </p:nvPicPr>
        <p:blipFill>
          <a:blip r:embed="rId4" cstate="print">
            <a:extLst>
              <a:ext uri="{28A0092B-C50C-407E-A947-70E740481C1C}">
                <a14:useLocalDpi xmlns:a14="http://schemas.microsoft.com/office/drawing/2010/main" val="0"/>
              </a:ext>
            </a:extLst>
          </a:blip>
          <a:stretch>
            <a:fillRect/>
          </a:stretch>
        </p:blipFill>
        <p:spPr>
          <a:xfrm>
            <a:off x="320886" y="585293"/>
            <a:ext cx="3181199" cy="4771798"/>
          </a:xfrm>
        </p:spPr>
      </p:pic>
      <p:graphicFrame>
        <p:nvGraphicFramePr>
          <p:cNvPr id="9" name="Table 8"/>
          <p:cNvGraphicFramePr>
            <a:graphicFrameLocks noGrp="1"/>
          </p:cNvGraphicFramePr>
          <p:nvPr>
            <p:extLst>
              <p:ext uri="{D42A27DB-BD31-4B8C-83A1-F6EECF244321}">
                <p14:modId xmlns:p14="http://schemas.microsoft.com/office/powerpoint/2010/main" val="291951691"/>
              </p:ext>
            </p:extLst>
          </p:nvPr>
        </p:nvGraphicFramePr>
        <p:xfrm>
          <a:off x="320887" y="5487354"/>
          <a:ext cx="3173910" cy="1188720"/>
        </p:xfrm>
        <a:graphic>
          <a:graphicData uri="http://schemas.openxmlformats.org/drawingml/2006/table">
            <a:tbl>
              <a:tblPr firstRow="1" bandRow="1">
                <a:tableStyleId>{5C22544A-7EE6-4342-B048-85BDC9FD1C3A}</a:tableStyleId>
              </a:tblPr>
              <a:tblGrid>
                <a:gridCol w="1057970">
                  <a:extLst>
                    <a:ext uri="{9D8B030D-6E8A-4147-A177-3AD203B41FA5}">
                      <a16:colId xmlns:a16="http://schemas.microsoft.com/office/drawing/2014/main" val="728729985"/>
                    </a:ext>
                  </a:extLst>
                </a:gridCol>
                <a:gridCol w="1057970">
                  <a:extLst>
                    <a:ext uri="{9D8B030D-6E8A-4147-A177-3AD203B41FA5}">
                      <a16:colId xmlns:a16="http://schemas.microsoft.com/office/drawing/2014/main" val="2852577086"/>
                    </a:ext>
                  </a:extLst>
                </a:gridCol>
                <a:gridCol w="1057970">
                  <a:extLst>
                    <a:ext uri="{9D8B030D-6E8A-4147-A177-3AD203B41FA5}">
                      <a16:colId xmlns:a16="http://schemas.microsoft.com/office/drawing/2014/main" val="3727697107"/>
                    </a:ext>
                  </a:extLst>
                </a:gridCol>
              </a:tblGrid>
              <a:tr h="481444">
                <a:tc>
                  <a:txBody>
                    <a:bodyPr/>
                    <a:lstStyle/>
                    <a:p>
                      <a:endParaRPr lang="en-US" sz="1200" dirty="0"/>
                    </a:p>
                  </a:txBody>
                  <a:tcPr>
                    <a:solidFill>
                      <a:schemeClr val="bg1"/>
                    </a:solidFill>
                  </a:tcPr>
                </a:tc>
                <a:tc>
                  <a:txBody>
                    <a:bodyPr/>
                    <a:lstStyle/>
                    <a:p>
                      <a:r>
                        <a:rPr lang="en-US" sz="1200" dirty="0" smtClean="0"/>
                        <a:t>Manual picking time (s)</a:t>
                      </a:r>
                      <a:endParaRPr lang="en-US" sz="1200" dirty="0"/>
                    </a:p>
                  </a:txBody>
                  <a:tcPr/>
                </a:tc>
                <a:tc>
                  <a:txBody>
                    <a:bodyPr/>
                    <a:lstStyle/>
                    <a:p>
                      <a:r>
                        <a:rPr lang="en-US" sz="1200" dirty="0" smtClean="0"/>
                        <a:t>CNN picking time</a:t>
                      </a:r>
                      <a:r>
                        <a:rPr lang="en-US" sz="1200" baseline="0" dirty="0" smtClean="0"/>
                        <a:t> (s)</a:t>
                      </a:r>
                      <a:endParaRPr lang="en-US" sz="1200" dirty="0"/>
                    </a:p>
                  </a:txBody>
                  <a:tcPr/>
                </a:tc>
                <a:extLst>
                  <a:ext uri="{0D108BD9-81ED-4DB2-BD59-A6C34878D82A}">
                    <a16:rowId xmlns:a16="http://schemas.microsoft.com/office/drawing/2014/main" val="1137453475"/>
                  </a:ext>
                </a:extLst>
              </a:tr>
              <a:tr h="206333">
                <a:tc>
                  <a:txBody>
                    <a:bodyPr/>
                    <a:lstStyle/>
                    <a:p>
                      <a:r>
                        <a:rPr lang="en-US" sz="1200" dirty="0" smtClean="0"/>
                        <a:t>First P</a:t>
                      </a:r>
                      <a:endParaRPr lang="en-US" sz="1200" dirty="0"/>
                    </a:p>
                  </a:txBody>
                  <a:tcPr/>
                </a:tc>
                <a:tc>
                  <a:txBody>
                    <a:bodyPr/>
                    <a:lstStyle/>
                    <a:p>
                      <a:r>
                        <a:rPr lang="en-US" sz="1200" dirty="0" smtClean="0"/>
                        <a:t>11.4</a:t>
                      </a:r>
                      <a:endParaRPr lang="en-US" sz="1200" dirty="0"/>
                    </a:p>
                  </a:txBody>
                  <a:tcPr/>
                </a:tc>
                <a:tc>
                  <a:txBody>
                    <a:bodyPr/>
                    <a:lstStyle/>
                    <a:p>
                      <a:r>
                        <a:rPr lang="en-US" sz="1200" dirty="0" smtClean="0"/>
                        <a:t>10.2</a:t>
                      </a:r>
                      <a:endParaRPr lang="en-US" sz="1200" dirty="0"/>
                    </a:p>
                  </a:txBody>
                  <a:tcPr/>
                </a:tc>
                <a:extLst>
                  <a:ext uri="{0D108BD9-81ED-4DB2-BD59-A6C34878D82A}">
                    <a16:rowId xmlns:a16="http://schemas.microsoft.com/office/drawing/2014/main" val="1177428101"/>
                  </a:ext>
                </a:extLst>
              </a:tr>
              <a:tr h="206333">
                <a:tc>
                  <a:txBody>
                    <a:bodyPr/>
                    <a:lstStyle/>
                    <a:p>
                      <a:r>
                        <a:rPr lang="en-US" sz="1200" dirty="0" smtClean="0"/>
                        <a:t>First S</a:t>
                      </a:r>
                      <a:endParaRPr lang="en-US" sz="1200" dirty="0"/>
                    </a:p>
                  </a:txBody>
                  <a:tcPr/>
                </a:tc>
                <a:tc>
                  <a:txBody>
                    <a:bodyPr/>
                    <a:lstStyle/>
                    <a:p>
                      <a:r>
                        <a:rPr lang="en-US" sz="1200" dirty="0" smtClean="0"/>
                        <a:t>20.8</a:t>
                      </a:r>
                      <a:endParaRPr lang="en-US" sz="1200" dirty="0"/>
                    </a:p>
                  </a:txBody>
                  <a:tcPr/>
                </a:tc>
                <a:tc>
                  <a:txBody>
                    <a:bodyPr/>
                    <a:lstStyle/>
                    <a:p>
                      <a:r>
                        <a:rPr lang="en-US" sz="1200" dirty="0" smtClean="0"/>
                        <a:t>14.4</a:t>
                      </a:r>
                      <a:endParaRPr lang="en-US" sz="1200" dirty="0"/>
                    </a:p>
                  </a:txBody>
                  <a:tcPr/>
                </a:tc>
                <a:extLst>
                  <a:ext uri="{0D108BD9-81ED-4DB2-BD59-A6C34878D82A}">
                    <a16:rowId xmlns:a16="http://schemas.microsoft.com/office/drawing/2014/main" val="228148840"/>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880091148"/>
              </p:ext>
            </p:extLst>
          </p:nvPr>
        </p:nvGraphicFramePr>
        <p:xfrm>
          <a:off x="4024917" y="5487354"/>
          <a:ext cx="2826363" cy="1270650"/>
        </p:xfrm>
        <a:graphic>
          <a:graphicData uri="http://schemas.openxmlformats.org/drawingml/2006/table">
            <a:tbl>
              <a:tblPr firstRow="1" bandRow="1">
                <a:tableStyleId>{5C22544A-7EE6-4342-B048-85BDC9FD1C3A}</a:tableStyleId>
              </a:tblPr>
              <a:tblGrid>
                <a:gridCol w="942121">
                  <a:extLst>
                    <a:ext uri="{9D8B030D-6E8A-4147-A177-3AD203B41FA5}">
                      <a16:colId xmlns:a16="http://schemas.microsoft.com/office/drawing/2014/main" val="728729985"/>
                    </a:ext>
                  </a:extLst>
                </a:gridCol>
                <a:gridCol w="942121">
                  <a:extLst>
                    <a:ext uri="{9D8B030D-6E8A-4147-A177-3AD203B41FA5}">
                      <a16:colId xmlns:a16="http://schemas.microsoft.com/office/drawing/2014/main" val="2852577086"/>
                    </a:ext>
                  </a:extLst>
                </a:gridCol>
                <a:gridCol w="942121">
                  <a:extLst>
                    <a:ext uri="{9D8B030D-6E8A-4147-A177-3AD203B41FA5}">
                      <a16:colId xmlns:a16="http://schemas.microsoft.com/office/drawing/2014/main" val="3727697107"/>
                    </a:ext>
                  </a:extLst>
                </a:gridCol>
              </a:tblGrid>
              <a:tr h="718194">
                <a:tc>
                  <a:txBody>
                    <a:bodyPr/>
                    <a:lstStyle/>
                    <a:p>
                      <a:endParaRPr lang="en-US" sz="1200" dirty="0"/>
                    </a:p>
                  </a:txBody>
                  <a:tcPr>
                    <a:solidFill>
                      <a:schemeClr val="bg1"/>
                    </a:solidFill>
                  </a:tcPr>
                </a:tc>
                <a:tc>
                  <a:txBody>
                    <a:bodyPr/>
                    <a:lstStyle/>
                    <a:p>
                      <a:r>
                        <a:rPr lang="en-US" sz="1200" dirty="0" smtClean="0"/>
                        <a:t>Manual picking time (s)</a:t>
                      </a:r>
                      <a:endParaRPr lang="en-US" sz="1200" dirty="0"/>
                    </a:p>
                  </a:txBody>
                  <a:tcPr/>
                </a:tc>
                <a:tc>
                  <a:txBody>
                    <a:bodyPr/>
                    <a:lstStyle/>
                    <a:p>
                      <a:r>
                        <a:rPr lang="en-US" sz="1200" dirty="0" smtClean="0"/>
                        <a:t>CNN picking time</a:t>
                      </a:r>
                      <a:r>
                        <a:rPr lang="en-US" sz="1200" baseline="0" dirty="0" smtClean="0"/>
                        <a:t> (s)</a:t>
                      </a:r>
                      <a:endParaRPr lang="en-US" sz="1200" dirty="0"/>
                    </a:p>
                  </a:txBody>
                  <a:tcPr/>
                </a:tc>
                <a:extLst>
                  <a:ext uri="{0D108BD9-81ED-4DB2-BD59-A6C34878D82A}">
                    <a16:rowId xmlns:a16="http://schemas.microsoft.com/office/drawing/2014/main" val="1137453475"/>
                  </a:ext>
                </a:extLst>
              </a:tr>
              <a:tr h="276228">
                <a:tc>
                  <a:txBody>
                    <a:bodyPr/>
                    <a:lstStyle/>
                    <a:p>
                      <a:r>
                        <a:rPr lang="en-US" sz="1200" dirty="0" smtClean="0"/>
                        <a:t>First P</a:t>
                      </a:r>
                      <a:endParaRPr lang="en-US" sz="1200" dirty="0"/>
                    </a:p>
                  </a:txBody>
                  <a:tcPr/>
                </a:tc>
                <a:tc>
                  <a:txBody>
                    <a:bodyPr/>
                    <a:lstStyle/>
                    <a:p>
                      <a:r>
                        <a:rPr lang="en-US" sz="1200" dirty="0" smtClean="0"/>
                        <a:t>11</a:t>
                      </a:r>
                      <a:endParaRPr lang="en-US" sz="1200" dirty="0"/>
                    </a:p>
                  </a:txBody>
                  <a:tcPr/>
                </a:tc>
                <a:tc>
                  <a:txBody>
                    <a:bodyPr/>
                    <a:lstStyle/>
                    <a:p>
                      <a:r>
                        <a:rPr lang="en-US" sz="1200" dirty="0" smtClean="0"/>
                        <a:t>11.2</a:t>
                      </a:r>
                      <a:endParaRPr lang="en-US" sz="1200" dirty="0"/>
                    </a:p>
                  </a:txBody>
                  <a:tcPr/>
                </a:tc>
                <a:extLst>
                  <a:ext uri="{0D108BD9-81ED-4DB2-BD59-A6C34878D82A}">
                    <a16:rowId xmlns:a16="http://schemas.microsoft.com/office/drawing/2014/main" val="1177428101"/>
                  </a:ext>
                </a:extLst>
              </a:tr>
              <a:tr h="276228">
                <a:tc>
                  <a:txBody>
                    <a:bodyPr/>
                    <a:lstStyle/>
                    <a:p>
                      <a:r>
                        <a:rPr lang="en-US" sz="1200" dirty="0" smtClean="0"/>
                        <a:t>First S</a:t>
                      </a:r>
                      <a:endParaRPr lang="en-US" sz="1200" dirty="0"/>
                    </a:p>
                  </a:txBody>
                  <a:tcPr/>
                </a:tc>
                <a:tc>
                  <a:txBody>
                    <a:bodyPr/>
                    <a:lstStyle/>
                    <a:p>
                      <a:r>
                        <a:rPr lang="en-US" sz="1200" dirty="0" smtClean="0"/>
                        <a:t>21.2</a:t>
                      </a:r>
                      <a:endParaRPr lang="en-US" sz="1200" dirty="0"/>
                    </a:p>
                  </a:txBody>
                  <a:tcPr/>
                </a:tc>
                <a:tc>
                  <a:txBody>
                    <a:bodyPr/>
                    <a:lstStyle/>
                    <a:p>
                      <a:r>
                        <a:rPr lang="en-US" sz="1200" dirty="0" smtClean="0"/>
                        <a:t>21.5</a:t>
                      </a:r>
                      <a:endParaRPr lang="en-US" sz="1200" dirty="0"/>
                    </a:p>
                  </a:txBody>
                  <a:tcPr/>
                </a:tc>
                <a:extLst>
                  <a:ext uri="{0D108BD9-81ED-4DB2-BD59-A6C34878D82A}">
                    <a16:rowId xmlns:a16="http://schemas.microsoft.com/office/drawing/2014/main" val="228148840"/>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460247713"/>
              </p:ext>
            </p:extLst>
          </p:nvPr>
        </p:nvGraphicFramePr>
        <p:xfrm>
          <a:off x="7425196" y="5487354"/>
          <a:ext cx="2949270" cy="1270650"/>
        </p:xfrm>
        <a:graphic>
          <a:graphicData uri="http://schemas.openxmlformats.org/drawingml/2006/table">
            <a:tbl>
              <a:tblPr firstRow="1" bandRow="1">
                <a:tableStyleId>{5C22544A-7EE6-4342-B048-85BDC9FD1C3A}</a:tableStyleId>
              </a:tblPr>
              <a:tblGrid>
                <a:gridCol w="983090">
                  <a:extLst>
                    <a:ext uri="{9D8B030D-6E8A-4147-A177-3AD203B41FA5}">
                      <a16:colId xmlns:a16="http://schemas.microsoft.com/office/drawing/2014/main" val="728729985"/>
                    </a:ext>
                  </a:extLst>
                </a:gridCol>
                <a:gridCol w="983090">
                  <a:extLst>
                    <a:ext uri="{9D8B030D-6E8A-4147-A177-3AD203B41FA5}">
                      <a16:colId xmlns:a16="http://schemas.microsoft.com/office/drawing/2014/main" val="2852577086"/>
                    </a:ext>
                  </a:extLst>
                </a:gridCol>
                <a:gridCol w="983090">
                  <a:extLst>
                    <a:ext uri="{9D8B030D-6E8A-4147-A177-3AD203B41FA5}">
                      <a16:colId xmlns:a16="http://schemas.microsoft.com/office/drawing/2014/main" val="3727697107"/>
                    </a:ext>
                  </a:extLst>
                </a:gridCol>
              </a:tblGrid>
              <a:tr h="684196">
                <a:tc>
                  <a:txBody>
                    <a:bodyPr/>
                    <a:lstStyle/>
                    <a:p>
                      <a:endParaRPr lang="en-US" sz="1200" dirty="0"/>
                    </a:p>
                  </a:txBody>
                  <a:tcPr>
                    <a:solidFill>
                      <a:schemeClr val="bg1"/>
                    </a:solidFill>
                  </a:tcPr>
                </a:tc>
                <a:tc>
                  <a:txBody>
                    <a:bodyPr/>
                    <a:lstStyle/>
                    <a:p>
                      <a:r>
                        <a:rPr lang="en-US" sz="1200" dirty="0" smtClean="0"/>
                        <a:t>Manual picking time (s)</a:t>
                      </a:r>
                      <a:endParaRPr lang="en-US" sz="1200" dirty="0"/>
                    </a:p>
                  </a:txBody>
                  <a:tcPr/>
                </a:tc>
                <a:tc>
                  <a:txBody>
                    <a:bodyPr/>
                    <a:lstStyle/>
                    <a:p>
                      <a:r>
                        <a:rPr lang="en-US" sz="1200" dirty="0" smtClean="0"/>
                        <a:t>CNN picking time</a:t>
                      </a:r>
                      <a:r>
                        <a:rPr lang="en-US" sz="1200" baseline="0" dirty="0" smtClean="0"/>
                        <a:t> (s)</a:t>
                      </a:r>
                      <a:endParaRPr lang="en-US" sz="1200" dirty="0"/>
                    </a:p>
                  </a:txBody>
                  <a:tcPr/>
                </a:tc>
                <a:extLst>
                  <a:ext uri="{0D108BD9-81ED-4DB2-BD59-A6C34878D82A}">
                    <a16:rowId xmlns:a16="http://schemas.microsoft.com/office/drawing/2014/main" val="1137453475"/>
                  </a:ext>
                </a:extLst>
              </a:tr>
              <a:tr h="293227">
                <a:tc>
                  <a:txBody>
                    <a:bodyPr/>
                    <a:lstStyle/>
                    <a:p>
                      <a:r>
                        <a:rPr lang="en-US" sz="1200" dirty="0" smtClean="0"/>
                        <a:t>First P</a:t>
                      </a:r>
                      <a:endParaRPr lang="en-US" sz="1200" dirty="0"/>
                    </a:p>
                  </a:txBody>
                  <a:tcPr/>
                </a:tc>
                <a:tc>
                  <a:txBody>
                    <a:bodyPr/>
                    <a:lstStyle/>
                    <a:p>
                      <a:r>
                        <a:rPr lang="en-US" sz="1200" dirty="0" smtClean="0"/>
                        <a:t>11</a:t>
                      </a:r>
                      <a:endParaRPr lang="en-US" sz="1200" dirty="0"/>
                    </a:p>
                  </a:txBody>
                  <a:tcPr/>
                </a:tc>
                <a:tc>
                  <a:txBody>
                    <a:bodyPr/>
                    <a:lstStyle/>
                    <a:p>
                      <a:r>
                        <a:rPr lang="en-US" sz="1200" dirty="0" smtClean="0"/>
                        <a:t>10.7</a:t>
                      </a:r>
                      <a:endParaRPr lang="en-US" sz="1200" dirty="0"/>
                    </a:p>
                  </a:txBody>
                  <a:tcPr/>
                </a:tc>
                <a:extLst>
                  <a:ext uri="{0D108BD9-81ED-4DB2-BD59-A6C34878D82A}">
                    <a16:rowId xmlns:a16="http://schemas.microsoft.com/office/drawing/2014/main" val="1177428101"/>
                  </a:ext>
                </a:extLst>
              </a:tr>
              <a:tr h="293227">
                <a:tc>
                  <a:txBody>
                    <a:bodyPr/>
                    <a:lstStyle/>
                    <a:p>
                      <a:r>
                        <a:rPr lang="en-US" sz="1200" dirty="0" smtClean="0"/>
                        <a:t>First S</a:t>
                      </a:r>
                      <a:endParaRPr lang="en-US" sz="1200" dirty="0"/>
                    </a:p>
                  </a:txBody>
                  <a:tcPr/>
                </a:tc>
                <a:tc>
                  <a:txBody>
                    <a:bodyPr/>
                    <a:lstStyle/>
                    <a:p>
                      <a:r>
                        <a:rPr lang="en-US" sz="1200" dirty="0" smtClean="0"/>
                        <a:t>20</a:t>
                      </a:r>
                      <a:endParaRPr lang="en-US" sz="1200" dirty="0"/>
                    </a:p>
                  </a:txBody>
                  <a:tcPr/>
                </a:tc>
                <a:tc>
                  <a:txBody>
                    <a:bodyPr/>
                    <a:lstStyle/>
                    <a:p>
                      <a:r>
                        <a:rPr lang="en-US" sz="1200" dirty="0" smtClean="0"/>
                        <a:t>21.3</a:t>
                      </a:r>
                      <a:endParaRPr lang="en-US" sz="1200" dirty="0"/>
                    </a:p>
                  </a:txBody>
                  <a:tcPr/>
                </a:tc>
                <a:extLst>
                  <a:ext uri="{0D108BD9-81ED-4DB2-BD59-A6C34878D82A}">
                    <a16:rowId xmlns:a16="http://schemas.microsoft.com/office/drawing/2014/main" val="228148840"/>
                  </a:ext>
                </a:extLst>
              </a:tr>
            </a:tbl>
          </a:graphicData>
        </a:graphic>
      </p:graphicFrame>
    </p:spTree>
    <p:extLst>
      <p:ext uri="{BB962C8B-B14F-4D97-AF65-F5344CB8AC3E}">
        <p14:creationId xmlns:p14="http://schemas.microsoft.com/office/powerpoint/2010/main" val="42097358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34"/>
          </p:nvPr>
        </p:nvSpPr>
        <p:spPr/>
        <p:txBody>
          <a:bodyPr/>
          <a:lstStyle/>
          <a:p>
            <a:fld id="{19B51A1E-902D-48AF-9020-955120F399B6}" type="slidenum">
              <a:rPr lang="en-US" noProof="0" smtClean="0"/>
              <a:pPr/>
              <a:t>12</a:t>
            </a:fld>
            <a:endParaRPr lang="en-US" noProof="0" dirty="0"/>
          </a:p>
        </p:txBody>
      </p:sp>
      <p:sp>
        <p:nvSpPr>
          <p:cNvPr id="5" name="Title 4"/>
          <p:cNvSpPr>
            <a:spLocks noGrp="1"/>
          </p:cNvSpPr>
          <p:nvPr>
            <p:ph type="title"/>
          </p:nvPr>
        </p:nvSpPr>
        <p:spPr>
          <a:xfrm>
            <a:off x="304347" y="138698"/>
            <a:ext cx="9131100" cy="432000"/>
          </a:xfrm>
        </p:spPr>
        <p:txBody>
          <a:bodyPr/>
          <a:lstStyle/>
          <a:p>
            <a:r>
              <a:rPr lang="en-US" dirty="0" smtClean="0"/>
              <a:t>FOURTH </a:t>
            </a:r>
            <a:r>
              <a:rPr lang="en-US" dirty="0"/>
              <a:t>event: </a:t>
            </a:r>
            <a:r>
              <a:rPr lang="en-US" dirty="0" smtClean="0"/>
              <a:t>11-09-04 22:28:46</a:t>
            </a:r>
            <a:endParaRPr lang="en-US" dirty="0"/>
          </a:p>
        </p:txBody>
      </p:sp>
      <p:sp>
        <p:nvSpPr>
          <p:cNvPr id="6" name="Text Placeholder 5"/>
          <p:cNvSpPr>
            <a:spLocks noGrp="1"/>
          </p:cNvSpPr>
          <p:nvPr>
            <p:ph type="body" sz="quarter" idx="32"/>
          </p:nvPr>
        </p:nvSpPr>
        <p:spPr>
          <a:xfrm>
            <a:off x="7081982" y="176728"/>
            <a:ext cx="3641436" cy="355941"/>
          </a:xfrm>
        </p:spPr>
        <p:txBody>
          <a:bodyPr/>
          <a:lstStyle/>
          <a:p>
            <a:r>
              <a:rPr lang="en-US" dirty="0" smtClean="0"/>
              <a:t>Left to right: IIDM, TACM, TK2M</a:t>
            </a:r>
            <a:endParaRPr lang="en-US" dirty="0"/>
          </a:p>
        </p:txBody>
      </p:sp>
      <p:pic>
        <p:nvPicPr>
          <p:cNvPr id="9" name="Content Placeholder 8"/>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304348" y="570699"/>
            <a:ext cx="3301496" cy="4952244"/>
          </a:xfr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570698"/>
            <a:ext cx="3301495" cy="4952242"/>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654" y="598557"/>
            <a:ext cx="3282923" cy="4924384"/>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3405001291"/>
              </p:ext>
            </p:extLst>
          </p:nvPr>
        </p:nvGraphicFramePr>
        <p:xfrm>
          <a:off x="422227" y="5522942"/>
          <a:ext cx="2938674" cy="1238517"/>
        </p:xfrm>
        <a:graphic>
          <a:graphicData uri="http://schemas.openxmlformats.org/drawingml/2006/table">
            <a:tbl>
              <a:tblPr firstRow="1" bandRow="1">
                <a:tableStyleId>{5C22544A-7EE6-4342-B048-85BDC9FD1C3A}</a:tableStyleId>
              </a:tblPr>
              <a:tblGrid>
                <a:gridCol w="979558">
                  <a:extLst>
                    <a:ext uri="{9D8B030D-6E8A-4147-A177-3AD203B41FA5}">
                      <a16:colId xmlns:a16="http://schemas.microsoft.com/office/drawing/2014/main" val="728729985"/>
                    </a:ext>
                  </a:extLst>
                </a:gridCol>
                <a:gridCol w="979558">
                  <a:extLst>
                    <a:ext uri="{9D8B030D-6E8A-4147-A177-3AD203B41FA5}">
                      <a16:colId xmlns:a16="http://schemas.microsoft.com/office/drawing/2014/main" val="2852577086"/>
                    </a:ext>
                  </a:extLst>
                </a:gridCol>
                <a:gridCol w="979558">
                  <a:extLst>
                    <a:ext uri="{9D8B030D-6E8A-4147-A177-3AD203B41FA5}">
                      <a16:colId xmlns:a16="http://schemas.microsoft.com/office/drawing/2014/main" val="3727697107"/>
                    </a:ext>
                  </a:extLst>
                </a:gridCol>
              </a:tblGrid>
              <a:tr h="689877">
                <a:tc>
                  <a:txBody>
                    <a:bodyPr/>
                    <a:lstStyle/>
                    <a:p>
                      <a:endParaRPr lang="en-US" sz="1200" dirty="0"/>
                    </a:p>
                  </a:txBody>
                  <a:tcPr>
                    <a:solidFill>
                      <a:schemeClr val="bg1"/>
                    </a:solidFill>
                  </a:tcPr>
                </a:tc>
                <a:tc>
                  <a:txBody>
                    <a:bodyPr/>
                    <a:lstStyle/>
                    <a:p>
                      <a:r>
                        <a:rPr lang="en-US" sz="1200" dirty="0" smtClean="0"/>
                        <a:t>Manual picking time (s)</a:t>
                      </a:r>
                      <a:endParaRPr lang="en-US" sz="1200" dirty="0"/>
                    </a:p>
                  </a:txBody>
                  <a:tcPr/>
                </a:tc>
                <a:tc>
                  <a:txBody>
                    <a:bodyPr/>
                    <a:lstStyle/>
                    <a:p>
                      <a:r>
                        <a:rPr lang="en-US" sz="1200" dirty="0" smtClean="0"/>
                        <a:t>CNN picking time</a:t>
                      </a:r>
                      <a:r>
                        <a:rPr lang="en-US" sz="1200" baseline="0" dirty="0" smtClean="0"/>
                        <a:t> (s)</a:t>
                      </a:r>
                      <a:endParaRPr lang="en-US" sz="1200" dirty="0"/>
                    </a:p>
                  </a:txBody>
                  <a:tcPr/>
                </a:tc>
                <a:extLst>
                  <a:ext uri="{0D108BD9-81ED-4DB2-BD59-A6C34878D82A}">
                    <a16:rowId xmlns:a16="http://schemas.microsoft.com/office/drawing/2014/main" val="1137453475"/>
                  </a:ext>
                </a:extLst>
              </a:tr>
              <a:tr h="265337">
                <a:tc>
                  <a:txBody>
                    <a:bodyPr/>
                    <a:lstStyle/>
                    <a:p>
                      <a:r>
                        <a:rPr lang="en-US" sz="1200" dirty="0" smtClean="0"/>
                        <a:t>First P</a:t>
                      </a:r>
                      <a:endParaRPr lang="en-US" sz="1200" dirty="0"/>
                    </a:p>
                  </a:txBody>
                  <a:tcPr/>
                </a:tc>
                <a:tc>
                  <a:txBody>
                    <a:bodyPr/>
                    <a:lstStyle/>
                    <a:p>
                      <a:r>
                        <a:rPr lang="en-US" sz="1200" dirty="0" smtClean="0"/>
                        <a:t>14.6</a:t>
                      </a:r>
                      <a:endParaRPr lang="en-US" sz="1200" dirty="0"/>
                    </a:p>
                  </a:txBody>
                  <a:tcPr/>
                </a:tc>
                <a:tc>
                  <a:txBody>
                    <a:bodyPr/>
                    <a:lstStyle/>
                    <a:p>
                      <a:r>
                        <a:rPr lang="en-US" sz="1200" dirty="0" smtClean="0"/>
                        <a:t>14.4</a:t>
                      </a:r>
                      <a:endParaRPr lang="en-US" sz="1200" dirty="0"/>
                    </a:p>
                  </a:txBody>
                  <a:tcPr/>
                </a:tc>
                <a:extLst>
                  <a:ext uri="{0D108BD9-81ED-4DB2-BD59-A6C34878D82A}">
                    <a16:rowId xmlns:a16="http://schemas.microsoft.com/office/drawing/2014/main" val="1177428101"/>
                  </a:ext>
                </a:extLst>
              </a:tr>
              <a:tr h="265337">
                <a:tc>
                  <a:txBody>
                    <a:bodyPr/>
                    <a:lstStyle/>
                    <a:p>
                      <a:r>
                        <a:rPr lang="en-US" sz="1200" dirty="0" smtClean="0"/>
                        <a:t>First S</a:t>
                      </a:r>
                      <a:endParaRPr lang="en-US" sz="1200" dirty="0"/>
                    </a:p>
                  </a:txBody>
                  <a:tcPr/>
                </a:tc>
                <a:tc>
                  <a:txBody>
                    <a:bodyPr/>
                    <a:lstStyle/>
                    <a:p>
                      <a:r>
                        <a:rPr lang="en-US" sz="1200" dirty="0" smtClean="0"/>
                        <a:t>24.3</a:t>
                      </a:r>
                      <a:endParaRPr lang="en-US" sz="1200" dirty="0"/>
                    </a:p>
                  </a:txBody>
                  <a:tcPr/>
                </a:tc>
                <a:tc>
                  <a:txBody>
                    <a:bodyPr/>
                    <a:lstStyle/>
                    <a:p>
                      <a:r>
                        <a:rPr lang="en-US" sz="1200" dirty="0" smtClean="0"/>
                        <a:t>24.7</a:t>
                      </a:r>
                      <a:endParaRPr lang="en-US" sz="1200" dirty="0"/>
                    </a:p>
                  </a:txBody>
                  <a:tcPr/>
                </a:tc>
                <a:extLst>
                  <a:ext uri="{0D108BD9-81ED-4DB2-BD59-A6C34878D82A}">
                    <a16:rowId xmlns:a16="http://schemas.microsoft.com/office/drawing/2014/main" val="228148840"/>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137141788"/>
              </p:ext>
            </p:extLst>
          </p:nvPr>
        </p:nvGraphicFramePr>
        <p:xfrm>
          <a:off x="4074592" y="5522940"/>
          <a:ext cx="3007389" cy="1238518"/>
        </p:xfrm>
        <a:graphic>
          <a:graphicData uri="http://schemas.openxmlformats.org/drawingml/2006/table">
            <a:tbl>
              <a:tblPr firstRow="1" bandRow="1">
                <a:tableStyleId>{5C22544A-7EE6-4342-B048-85BDC9FD1C3A}</a:tableStyleId>
              </a:tblPr>
              <a:tblGrid>
                <a:gridCol w="1002463">
                  <a:extLst>
                    <a:ext uri="{9D8B030D-6E8A-4147-A177-3AD203B41FA5}">
                      <a16:colId xmlns:a16="http://schemas.microsoft.com/office/drawing/2014/main" val="728729985"/>
                    </a:ext>
                  </a:extLst>
                </a:gridCol>
                <a:gridCol w="1002463">
                  <a:extLst>
                    <a:ext uri="{9D8B030D-6E8A-4147-A177-3AD203B41FA5}">
                      <a16:colId xmlns:a16="http://schemas.microsoft.com/office/drawing/2014/main" val="2852577086"/>
                    </a:ext>
                  </a:extLst>
                </a:gridCol>
                <a:gridCol w="1002463">
                  <a:extLst>
                    <a:ext uri="{9D8B030D-6E8A-4147-A177-3AD203B41FA5}">
                      <a16:colId xmlns:a16="http://schemas.microsoft.com/office/drawing/2014/main" val="3727697107"/>
                    </a:ext>
                  </a:extLst>
                </a:gridCol>
              </a:tblGrid>
              <a:tr h="666894">
                <a:tc>
                  <a:txBody>
                    <a:bodyPr/>
                    <a:lstStyle/>
                    <a:p>
                      <a:endParaRPr lang="en-US" sz="1200" dirty="0"/>
                    </a:p>
                  </a:txBody>
                  <a:tcPr>
                    <a:solidFill>
                      <a:schemeClr val="bg1"/>
                    </a:solidFill>
                  </a:tcPr>
                </a:tc>
                <a:tc>
                  <a:txBody>
                    <a:bodyPr/>
                    <a:lstStyle/>
                    <a:p>
                      <a:r>
                        <a:rPr lang="en-US" sz="1200" dirty="0" smtClean="0"/>
                        <a:t>Manual picking time (s)</a:t>
                      </a:r>
                      <a:endParaRPr lang="en-US" sz="1200" dirty="0"/>
                    </a:p>
                  </a:txBody>
                  <a:tcPr/>
                </a:tc>
                <a:tc>
                  <a:txBody>
                    <a:bodyPr/>
                    <a:lstStyle/>
                    <a:p>
                      <a:r>
                        <a:rPr lang="en-US" sz="1200" dirty="0" smtClean="0"/>
                        <a:t>CNN picking time</a:t>
                      </a:r>
                      <a:r>
                        <a:rPr lang="en-US" sz="1200" baseline="0" dirty="0" smtClean="0"/>
                        <a:t> (s)</a:t>
                      </a:r>
                      <a:endParaRPr lang="en-US" sz="1200" dirty="0"/>
                    </a:p>
                  </a:txBody>
                  <a:tcPr/>
                </a:tc>
                <a:extLst>
                  <a:ext uri="{0D108BD9-81ED-4DB2-BD59-A6C34878D82A}">
                    <a16:rowId xmlns:a16="http://schemas.microsoft.com/office/drawing/2014/main" val="1137453475"/>
                  </a:ext>
                </a:extLst>
              </a:tr>
              <a:tr h="285812">
                <a:tc>
                  <a:txBody>
                    <a:bodyPr/>
                    <a:lstStyle/>
                    <a:p>
                      <a:r>
                        <a:rPr lang="en-US" sz="1200" dirty="0" smtClean="0"/>
                        <a:t>First P</a:t>
                      </a:r>
                      <a:endParaRPr lang="en-US" sz="1200" dirty="0"/>
                    </a:p>
                  </a:txBody>
                  <a:tcPr/>
                </a:tc>
                <a:tc>
                  <a:txBody>
                    <a:bodyPr/>
                    <a:lstStyle/>
                    <a:p>
                      <a:r>
                        <a:rPr lang="en-US" sz="1200" dirty="0" smtClean="0"/>
                        <a:t>14.2</a:t>
                      </a:r>
                      <a:endParaRPr lang="en-US" sz="1200" dirty="0"/>
                    </a:p>
                  </a:txBody>
                  <a:tcPr/>
                </a:tc>
                <a:tc>
                  <a:txBody>
                    <a:bodyPr/>
                    <a:lstStyle/>
                    <a:p>
                      <a:r>
                        <a:rPr lang="en-US" sz="1200" dirty="0" smtClean="0"/>
                        <a:t>13.9</a:t>
                      </a:r>
                      <a:endParaRPr lang="en-US" sz="1200" dirty="0"/>
                    </a:p>
                  </a:txBody>
                  <a:tcPr/>
                </a:tc>
                <a:extLst>
                  <a:ext uri="{0D108BD9-81ED-4DB2-BD59-A6C34878D82A}">
                    <a16:rowId xmlns:a16="http://schemas.microsoft.com/office/drawing/2014/main" val="1177428101"/>
                  </a:ext>
                </a:extLst>
              </a:tr>
              <a:tr h="285812">
                <a:tc>
                  <a:txBody>
                    <a:bodyPr/>
                    <a:lstStyle/>
                    <a:p>
                      <a:r>
                        <a:rPr lang="en-US" sz="1200" dirty="0" smtClean="0"/>
                        <a:t>First S</a:t>
                      </a:r>
                      <a:endParaRPr lang="en-US" sz="1200" dirty="0"/>
                    </a:p>
                  </a:txBody>
                  <a:tcPr/>
                </a:tc>
                <a:tc>
                  <a:txBody>
                    <a:bodyPr/>
                    <a:lstStyle/>
                    <a:p>
                      <a:r>
                        <a:rPr lang="en-US" sz="1200" dirty="0" smtClean="0"/>
                        <a:t>23.8</a:t>
                      </a:r>
                      <a:endParaRPr lang="en-US" sz="1200" dirty="0"/>
                    </a:p>
                  </a:txBody>
                  <a:tcPr/>
                </a:tc>
                <a:tc>
                  <a:txBody>
                    <a:bodyPr/>
                    <a:lstStyle/>
                    <a:p>
                      <a:r>
                        <a:rPr lang="en-US" sz="1200" dirty="0" smtClean="0"/>
                        <a:t>22.2</a:t>
                      </a:r>
                      <a:endParaRPr lang="en-US" sz="1200" dirty="0"/>
                    </a:p>
                  </a:txBody>
                  <a:tcPr/>
                </a:tc>
                <a:extLst>
                  <a:ext uri="{0D108BD9-81ED-4DB2-BD59-A6C34878D82A}">
                    <a16:rowId xmlns:a16="http://schemas.microsoft.com/office/drawing/2014/main" val="228148840"/>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2354089705"/>
              </p:ext>
            </p:extLst>
          </p:nvPr>
        </p:nvGraphicFramePr>
        <p:xfrm>
          <a:off x="7483714" y="5522940"/>
          <a:ext cx="3008796" cy="1248672"/>
        </p:xfrm>
        <a:graphic>
          <a:graphicData uri="http://schemas.openxmlformats.org/drawingml/2006/table">
            <a:tbl>
              <a:tblPr firstRow="1" bandRow="1">
                <a:tableStyleId>{5C22544A-7EE6-4342-B048-85BDC9FD1C3A}</a:tableStyleId>
              </a:tblPr>
              <a:tblGrid>
                <a:gridCol w="1002932">
                  <a:extLst>
                    <a:ext uri="{9D8B030D-6E8A-4147-A177-3AD203B41FA5}">
                      <a16:colId xmlns:a16="http://schemas.microsoft.com/office/drawing/2014/main" val="728729985"/>
                    </a:ext>
                  </a:extLst>
                </a:gridCol>
                <a:gridCol w="1002932">
                  <a:extLst>
                    <a:ext uri="{9D8B030D-6E8A-4147-A177-3AD203B41FA5}">
                      <a16:colId xmlns:a16="http://schemas.microsoft.com/office/drawing/2014/main" val="2852577086"/>
                    </a:ext>
                  </a:extLst>
                </a:gridCol>
                <a:gridCol w="1002932">
                  <a:extLst>
                    <a:ext uri="{9D8B030D-6E8A-4147-A177-3AD203B41FA5}">
                      <a16:colId xmlns:a16="http://schemas.microsoft.com/office/drawing/2014/main" val="3727697107"/>
                    </a:ext>
                  </a:extLst>
                </a:gridCol>
              </a:tblGrid>
              <a:tr h="700032">
                <a:tc>
                  <a:txBody>
                    <a:bodyPr/>
                    <a:lstStyle/>
                    <a:p>
                      <a:endParaRPr lang="en-US" sz="1200" dirty="0"/>
                    </a:p>
                  </a:txBody>
                  <a:tcPr>
                    <a:solidFill>
                      <a:schemeClr val="bg1"/>
                    </a:solidFill>
                  </a:tcPr>
                </a:tc>
                <a:tc>
                  <a:txBody>
                    <a:bodyPr/>
                    <a:lstStyle/>
                    <a:p>
                      <a:r>
                        <a:rPr lang="en-US" sz="1200" dirty="0" smtClean="0"/>
                        <a:t>Manual picking time (s)</a:t>
                      </a:r>
                      <a:endParaRPr lang="en-US" sz="1200" dirty="0"/>
                    </a:p>
                  </a:txBody>
                  <a:tcPr/>
                </a:tc>
                <a:tc>
                  <a:txBody>
                    <a:bodyPr/>
                    <a:lstStyle/>
                    <a:p>
                      <a:r>
                        <a:rPr lang="en-US" sz="1200" dirty="0" smtClean="0"/>
                        <a:t>CNN picking time</a:t>
                      </a:r>
                      <a:r>
                        <a:rPr lang="en-US" sz="1200" baseline="0" dirty="0" smtClean="0"/>
                        <a:t> (s)</a:t>
                      </a:r>
                      <a:endParaRPr lang="en-US" sz="1200" dirty="0"/>
                    </a:p>
                  </a:txBody>
                  <a:tcPr/>
                </a:tc>
                <a:extLst>
                  <a:ext uri="{0D108BD9-81ED-4DB2-BD59-A6C34878D82A}">
                    <a16:rowId xmlns:a16="http://schemas.microsoft.com/office/drawing/2014/main" val="1137453475"/>
                  </a:ext>
                </a:extLst>
              </a:tr>
              <a:tr h="269243">
                <a:tc>
                  <a:txBody>
                    <a:bodyPr/>
                    <a:lstStyle/>
                    <a:p>
                      <a:r>
                        <a:rPr lang="en-US" sz="1200" dirty="0" smtClean="0"/>
                        <a:t>First P</a:t>
                      </a:r>
                      <a:endParaRPr lang="en-US" sz="1200" dirty="0"/>
                    </a:p>
                  </a:txBody>
                  <a:tcPr/>
                </a:tc>
                <a:tc>
                  <a:txBody>
                    <a:bodyPr/>
                    <a:lstStyle/>
                    <a:p>
                      <a:r>
                        <a:rPr lang="en-US" sz="1200" dirty="0" smtClean="0"/>
                        <a:t>14</a:t>
                      </a:r>
                      <a:endParaRPr lang="en-US" sz="1200" dirty="0"/>
                    </a:p>
                  </a:txBody>
                  <a:tcPr/>
                </a:tc>
                <a:tc>
                  <a:txBody>
                    <a:bodyPr/>
                    <a:lstStyle/>
                    <a:p>
                      <a:r>
                        <a:rPr lang="en-US" sz="1200" dirty="0" smtClean="0"/>
                        <a:t>13.8</a:t>
                      </a:r>
                      <a:endParaRPr lang="en-US" sz="1200" dirty="0"/>
                    </a:p>
                  </a:txBody>
                  <a:tcPr/>
                </a:tc>
                <a:extLst>
                  <a:ext uri="{0D108BD9-81ED-4DB2-BD59-A6C34878D82A}">
                    <a16:rowId xmlns:a16="http://schemas.microsoft.com/office/drawing/2014/main" val="1177428101"/>
                  </a:ext>
                </a:extLst>
              </a:tr>
              <a:tr h="269243">
                <a:tc>
                  <a:txBody>
                    <a:bodyPr/>
                    <a:lstStyle/>
                    <a:p>
                      <a:r>
                        <a:rPr lang="en-US" sz="1200" dirty="0" smtClean="0"/>
                        <a:t>First S</a:t>
                      </a:r>
                      <a:endParaRPr lang="en-US" sz="1200" dirty="0"/>
                    </a:p>
                  </a:txBody>
                  <a:tcPr/>
                </a:tc>
                <a:tc>
                  <a:txBody>
                    <a:bodyPr/>
                    <a:lstStyle/>
                    <a:p>
                      <a:r>
                        <a:rPr lang="en-US" sz="1200" dirty="0" smtClean="0"/>
                        <a:t>23.4</a:t>
                      </a:r>
                      <a:endParaRPr lang="en-US" sz="1200" dirty="0"/>
                    </a:p>
                  </a:txBody>
                  <a:tcPr/>
                </a:tc>
                <a:tc>
                  <a:txBody>
                    <a:bodyPr/>
                    <a:lstStyle/>
                    <a:p>
                      <a:r>
                        <a:rPr lang="en-US" sz="1200" dirty="0" smtClean="0"/>
                        <a:t>23.3</a:t>
                      </a:r>
                      <a:endParaRPr lang="en-US" sz="1200" dirty="0"/>
                    </a:p>
                  </a:txBody>
                  <a:tcPr/>
                </a:tc>
                <a:extLst>
                  <a:ext uri="{0D108BD9-81ED-4DB2-BD59-A6C34878D82A}">
                    <a16:rowId xmlns:a16="http://schemas.microsoft.com/office/drawing/2014/main" val="228148840"/>
                  </a:ext>
                </a:extLst>
              </a:tr>
            </a:tbl>
          </a:graphicData>
        </a:graphic>
      </p:graphicFrame>
    </p:spTree>
    <p:extLst>
      <p:ext uri="{BB962C8B-B14F-4D97-AF65-F5344CB8AC3E}">
        <p14:creationId xmlns:p14="http://schemas.microsoft.com/office/powerpoint/2010/main" val="13756850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34"/>
          </p:nvPr>
        </p:nvSpPr>
        <p:spPr/>
        <p:txBody>
          <a:bodyPr/>
          <a:lstStyle/>
          <a:p>
            <a:fld id="{19B51A1E-902D-48AF-9020-955120F399B6}" type="slidenum">
              <a:rPr lang="en-US" noProof="0" smtClean="0"/>
              <a:pPr/>
              <a:t>13</a:t>
            </a:fld>
            <a:endParaRPr lang="en-US" noProof="0" dirty="0"/>
          </a:p>
        </p:txBody>
      </p:sp>
      <p:sp>
        <p:nvSpPr>
          <p:cNvPr id="5" name="Title 4"/>
          <p:cNvSpPr>
            <a:spLocks noGrp="1"/>
          </p:cNvSpPr>
          <p:nvPr>
            <p:ph type="title"/>
          </p:nvPr>
        </p:nvSpPr>
        <p:spPr>
          <a:xfrm>
            <a:off x="441036" y="181029"/>
            <a:ext cx="9131100" cy="432000"/>
          </a:xfrm>
        </p:spPr>
        <p:txBody>
          <a:bodyPr/>
          <a:lstStyle/>
          <a:p>
            <a:r>
              <a:rPr lang="en-US" dirty="0" smtClean="0"/>
              <a:t>fifth </a:t>
            </a:r>
            <a:r>
              <a:rPr lang="en-US" dirty="0"/>
              <a:t>event: </a:t>
            </a:r>
            <a:r>
              <a:rPr lang="en-US" dirty="0" smtClean="0"/>
              <a:t>11-09-05 17:04:25</a:t>
            </a:r>
            <a:endParaRPr lang="en-US" dirty="0"/>
          </a:p>
        </p:txBody>
      </p:sp>
      <p:sp>
        <p:nvSpPr>
          <p:cNvPr id="6" name="Text Placeholder 5"/>
          <p:cNvSpPr>
            <a:spLocks noGrp="1"/>
          </p:cNvSpPr>
          <p:nvPr>
            <p:ph type="body" sz="quarter" idx="32"/>
          </p:nvPr>
        </p:nvSpPr>
        <p:spPr>
          <a:xfrm>
            <a:off x="6324600" y="217029"/>
            <a:ext cx="6895900" cy="360000"/>
          </a:xfrm>
        </p:spPr>
        <p:txBody>
          <a:bodyPr/>
          <a:lstStyle/>
          <a:p>
            <a:r>
              <a:rPr lang="en-US" dirty="0" smtClean="0"/>
              <a:t>Left to right: IIDM, TACM, TK2M</a:t>
            </a:r>
            <a:endParaRPr lang="en-US" dirty="0"/>
          </a:p>
        </p:txBody>
      </p:sp>
      <p:pic>
        <p:nvPicPr>
          <p:cNvPr id="9" name="Content Placeholder 8"/>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499972" y="613029"/>
            <a:ext cx="3261229" cy="4891844"/>
          </a:xfr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5990" y="577029"/>
            <a:ext cx="3285229" cy="4927844"/>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6452" y="577029"/>
            <a:ext cx="3285229" cy="4927844"/>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4278729638"/>
              </p:ext>
            </p:extLst>
          </p:nvPr>
        </p:nvGraphicFramePr>
        <p:xfrm>
          <a:off x="631544" y="5504873"/>
          <a:ext cx="3042423" cy="1210623"/>
        </p:xfrm>
        <a:graphic>
          <a:graphicData uri="http://schemas.openxmlformats.org/drawingml/2006/table">
            <a:tbl>
              <a:tblPr firstRow="1" bandRow="1">
                <a:tableStyleId>{5C22544A-7EE6-4342-B048-85BDC9FD1C3A}</a:tableStyleId>
              </a:tblPr>
              <a:tblGrid>
                <a:gridCol w="1014141">
                  <a:extLst>
                    <a:ext uri="{9D8B030D-6E8A-4147-A177-3AD203B41FA5}">
                      <a16:colId xmlns:a16="http://schemas.microsoft.com/office/drawing/2014/main" val="728729985"/>
                    </a:ext>
                  </a:extLst>
                </a:gridCol>
                <a:gridCol w="1014141">
                  <a:extLst>
                    <a:ext uri="{9D8B030D-6E8A-4147-A177-3AD203B41FA5}">
                      <a16:colId xmlns:a16="http://schemas.microsoft.com/office/drawing/2014/main" val="2852577086"/>
                    </a:ext>
                  </a:extLst>
                </a:gridCol>
                <a:gridCol w="1014141">
                  <a:extLst>
                    <a:ext uri="{9D8B030D-6E8A-4147-A177-3AD203B41FA5}">
                      <a16:colId xmlns:a16="http://schemas.microsoft.com/office/drawing/2014/main" val="3727697107"/>
                    </a:ext>
                  </a:extLst>
                </a:gridCol>
              </a:tblGrid>
              <a:tr h="661983">
                <a:tc>
                  <a:txBody>
                    <a:bodyPr/>
                    <a:lstStyle/>
                    <a:p>
                      <a:endParaRPr lang="en-US" sz="1200" dirty="0"/>
                    </a:p>
                  </a:txBody>
                  <a:tcPr>
                    <a:solidFill>
                      <a:schemeClr val="bg1"/>
                    </a:solidFill>
                  </a:tcPr>
                </a:tc>
                <a:tc>
                  <a:txBody>
                    <a:bodyPr/>
                    <a:lstStyle/>
                    <a:p>
                      <a:r>
                        <a:rPr lang="en-US" sz="1200" dirty="0" smtClean="0"/>
                        <a:t>Manual picking time (s)</a:t>
                      </a:r>
                      <a:endParaRPr lang="en-US" sz="1200" dirty="0"/>
                    </a:p>
                  </a:txBody>
                  <a:tcPr/>
                </a:tc>
                <a:tc>
                  <a:txBody>
                    <a:bodyPr/>
                    <a:lstStyle/>
                    <a:p>
                      <a:r>
                        <a:rPr lang="en-US" sz="1200" dirty="0" smtClean="0"/>
                        <a:t>CNN picking time</a:t>
                      </a:r>
                      <a:r>
                        <a:rPr lang="en-US" sz="1200" baseline="0" dirty="0" smtClean="0"/>
                        <a:t> (s)</a:t>
                      </a:r>
                      <a:endParaRPr lang="en-US" sz="1200" dirty="0"/>
                    </a:p>
                  </a:txBody>
                  <a:tcPr/>
                </a:tc>
                <a:extLst>
                  <a:ext uri="{0D108BD9-81ED-4DB2-BD59-A6C34878D82A}">
                    <a16:rowId xmlns:a16="http://schemas.microsoft.com/office/drawing/2014/main" val="1137453475"/>
                  </a:ext>
                </a:extLst>
              </a:tr>
              <a:tr h="254609">
                <a:tc>
                  <a:txBody>
                    <a:bodyPr/>
                    <a:lstStyle/>
                    <a:p>
                      <a:r>
                        <a:rPr lang="en-US" sz="1200" dirty="0" smtClean="0"/>
                        <a:t>First P</a:t>
                      </a:r>
                      <a:endParaRPr lang="en-US" sz="1200" dirty="0"/>
                    </a:p>
                  </a:txBody>
                  <a:tcPr/>
                </a:tc>
                <a:tc>
                  <a:txBody>
                    <a:bodyPr/>
                    <a:lstStyle/>
                    <a:p>
                      <a:r>
                        <a:rPr lang="en-US" sz="1200" dirty="0" smtClean="0"/>
                        <a:t>10.31</a:t>
                      </a:r>
                      <a:endParaRPr lang="en-US" sz="1200" dirty="0"/>
                    </a:p>
                  </a:txBody>
                  <a:tcPr/>
                </a:tc>
                <a:tc>
                  <a:txBody>
                    <a:bodyPr/>
                    <a:lstStyle/>
                    <a:p>
                      <a:r>
                        <a:rPr lang="en-US" sz="1200" dirty="0" smtClean="0"/>
                        <a:t>9.1</a:t>
                      </a:r>
                      <a:endParaRPr lang="en-US" sz="1200" dirty="0"/>
                    </a:p>
                  </a:txBody>
                  <a:tcPr/>
                </a:tc>
                <a:extLst>
                  <a:ext uri="{0D108BD9-81ED-4DB2-BD59-A6C34878D82A}">
                    <a16:rowId xmlns:a16="http://schemas.microsoft.com/office/drawing/2014/main" val="1177428101"/>
                  </a:ext>
                </a:extLst>
              </a:tr>
              <a:tr h="254609">
                <a:tc>
                  <a:txBody>
                    <a:bodyPr/>
                    <a:lstStyle/>
                    <a:p>
                      <a:r>
                        <a:rPr lang="en-US" sz="1200" dirty="0" smtClean="0"/>
                        <a:t>First S</a:t>
                      </a:r>
                      <a:endParaRPr lang="en-US" sz="1200" dirty="0"/>
                    </a:p>
                  </a:txBody>
                  <a:tcPr/>
                </a:tc>
                <a:tc>
                  <a:txBody>
                    <a:bodyPr/>
                    <a:lstStyle/>
                    <a:p>
                      <a:r>
                        <a:rPr lang="en-US" sz="1200" dirty="0" smtClean="0"/>
                        <a:t>18.58</a:t>
                      </a:r>
                      <a:endParaRPr lang="en-US" sz="1200" dirty="0"/>
                    </a:p>
                  </a:txBody>
                  <a:tcPr/>
                </a:tc>
                <a:tc>
                  <a:txBody>
                    <a:bodyPr/>
                    <a:lstStyle/>
                    <a:p>
                      <a:r>
                        <a:rPr lang="en-US" sz="1200" dirty="0" smtClean="0"/>
                        <a:t>17.7</a:t>
                      </a:r>
                      <a:endParaRPr lang="en-US" sz="1200" dirty="0"/>
                    </a:p>
                  </a:txBody>
                  <a:tcPr/>
                </a:tc>
                <a:extLst>
                  <a:ext uri="{0D108BD9-81ED-4DB2-BD59-A6C34878D82A}">
                    <a16:rowId xmlns:a16="http://schemas.microsoft.com/office/drawing/2014/main" val="228148840"/>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314118432"/>
              </p:ext>
            </p:extLst>
          </p:nvPr>
        </p:nvGraphicFramePr>
        <p:xfrm>
          <a:off x="4274937" y="5504873"/>
          <a:ext cx="3040263" cy="1232905"/>
        </p:xfrm>
        <a:graphic>
          <a:graphicData uri="http://schemas.openxmlformats.org/drawingml/2006/table">
            <a:tbl>
              <a:tblPr firstRow="1" bandRow="1">
                <a:tableStyleId>{5C22544A-7EE6-4342-B048-85BDC9FD1C3A}</a:tableStyleId>
              </a:tblPr>
              <a:tblGrid>
                <a:gridCol w="1013421">
                  <a:extLst>
                    <a:ext uri="{9D8B030D-6E8A-4147-A177-3AD203B41FA5}">
                      <a16:colId xmlns:a16="http://schemas.microsoft.com/office/drawing/2014/main" val="728729985"/>
                    </a:ext>
                  </a:extLst>
                </a:gridCol>
                <a:gridCol w="1013421">
                  <a:extLst>
                    <a:ext uri="{9D8B030D-6E8A-4147-A177-3AD203B41FA5}">
                      <a16:colId xmlns:a16="http://schemas.microsoft.com/office/drawing/2014/main" val="2852577086"/>
                    </a:ext>
                  </a:extLst>
                </a:gridCol>
                <a:gridCol w="1013421">
                  <a:extLst>
                    <a:ext uri="{9D8B030D-6E8A-4147-A177-3AD203B41FA5}">
                      <a16:colId xmlns:a16="http://schemas.microsoft.com/office/drawing/2014/main" val="3727697107"/>
                    </a:ext>
                  </a:extLst>
                </a:gridCol>
              </a:tblGrid>
              <a:tr h="684265">
                <a:tc>
                  <a:txBody>
                    <a:bodyPr/>
                    <a:lstStyle/>
                    <a:p>
                      <a:endParaRPr lang="en-US" sz="1200" dirty="0"/>
                    </a:p>
                  </a:txBody>
                  <a:tcPr>
                    <a:solidFill>
                      <a:schemeClr val="bg1"/>
                    </a:solidFill>
                  </a:tcPr>
                </a:tc>
                <a:tc>
                  <a:txBody>
                    <a:bodyPr/>
                    <a:lstStyle/>
                    <a:p>
                      <a:r>
                        <a:rPr lang="en-US" sz="1200" dirty="0" smtClean="0"/>
                        <a:t>Manual picking time (s)</a:t>
                      </a:r>
                      <a:endParaRPr lang="en-US" sz="1200" dirty="0"/>
                    </a:p>
                  </a:txBody>
                  <a:tcPr/>
                </a:tc>
                <a:tc>
                  <a:txBody>
                    <a:bodyPr/>
                    <a:lstStyle/>
                    <a:p>
                      <a:r>
                        <a:rPr lang="en-US" sz="1200" dirty="0" smtClean="0"/>
                        <a:t>CNN picking time</a:t>
                      </a:r>
                      <a:r>
                        <a:rPr lang="en-US" sz="1200" baseline="0" dirty="0" smtClean="0"/>
                        <a:t> (s)</a:t>
                      </a:r>
                      <a:endParaRPr lang="en-US" sz="1200" dirty="0"/>
                    </a:p>
                  </a:txBody>
                  <a:tcPr/>
                </a:tc>
                <a:extLst>
                  <a:ext uri="{0D108BD9-81ED-4DB2-BD59-A6C34878D82A}">
                    <a16:rowId xmlns:a16="http://schemas.microsoft.com/office/drawing/2014/main" val="1137453475"/>
                  </a:ext>
                </a:extLst>
              </a:tr>
              <a:tr h="263179">
                <a:tc>
                  <a:txBody>
                    <a:bodyPr/>
                    <a:lstStyle/>
                    <a:p>
                      <a:r>
                        <a:rPr lang="en-US" sz="1200" dirty="0" smtClean="0"/>
                        <a:t>First P</a:t>
                      </a:r>
                      <a:endParaRPr lang="en-US" sz="1200" dirty="0"/>
                    </a:p>
                  </a:txBody>
                  <a:tcPr/>
                </a:tc>
                <a:tc>
                  <a:txBody>
                    <a:bodyPr/>
                    <a:lstStyle/>
                    <a:p>
                      <a:r>
                        <a:rPr lang="en-US" sz="1200" dirty="0" smtClean="0"/>
                        <a:t>10.6</a:t>
                      </a:r>
                      <a:endParaRPr lang="en-US" sz="1200" dirty="0"/>
                    </a:p>
                  </a:txBody>
                  <a:tcPr/>
                </a:tc>
                <a:tc>
                  <a:txBody>
                    <a:bodyPr/>
                    <a:lstStyle/>
                    <a:p>
                      <a:r>
                        <a:rPr lang="en-US" sz="1200" dirty="0" smtClean="0"/>
                        <a:t>10.2</a:t>
                      </a:r>
                      <a:endParaRPr lang="en-US" sz="1200" dirty="0"/>
                    </a:p>
                  </a:txBody>
                  <a:tcPr/>
                </a:tc>
                <a:extLst>
                  <a:ext uri="{0D108BD9-81ED-4DB2-BD59-A6C34878D82A}">
                    <a16:rowId xmlns:a16="http://schemas.microsoft.com/office/drawing/2014/main" val="1177428101"/>
                  </a:ext>
                </a:extLst>
              </a:tr>
              <a:tr h="263179">
                <a:tc>
                  <a:txBody>
                    <a:bodyPr/>
                    <a:lstStyle/>
                    <a:p>
                      <a:r>
                        <a:rPr lang="en-US" sz="1200" dirty="0" smtClean="0"/>
                        <a:t>First S</a:t>
                      </a:r>
                      <a:endParaRPr lang="en-US" sz="1200" dirty="0"/>
                    </a:p>
                  </a:txBody>
                  <a:tcPr/>
                </a:tc>
                <a:tc>
                  <a:txBody>
                    <a:bodyPr/>
                    <a:lstStyle/>
                    <a:p>
                      <a:r>
                        <a:rPr lang="en-US" sz="1200" dirty="0" smtClean="0"/>
                        <a:t>19.63</a:t>
                      </a:r>
                      <a:endParaRPr lang="en-US" sz="1200" dirty="0"/>
                    </a:p>
                  </a:txBody>
                  <a:tcPr/>
                </a:tc>
                <a:tc>
                  <a:txBody>
                    <a:bodyPr/>
                    <a:lstStyle/>
                    <a:p>
                      <a:r>
                        <a:rPr lang="en-US" sz="1200" dirty="0" smtClean="0"/>
                        <a:t>19.7</a:t>
                      </a:r>
                      <a:endParaRPr lang="en-US" sz="1200" dirty="0"/>
                    </a:p>
                  </a:txBody>
                  <a:tcPr/>
                </a:tc>
                <a:extLst>
                  <a:ext uri="{0D108BD9-81ED-4DB2-BD59-A6C34878D82A}">
                    <a16:rowId xmlns:a16="http://schemas.microsoft.com/office/drawing/2014/main" val="228148840"/>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2214116890"/>
              </p:ext>
            </p:extLst>
          </p:nvPr>
        </p:nvGraphicFramePr>
        <p:xfrm>
          <a:off x="7696452" y="5526965"/>
          <a:ext cx="3285228" cy="1188720"/>
        </p:xfrm>
        <a:graphic>
          <a:graphicData uri="http://schemas.openxmlformats.org/drawingml/2006/table">
            <a:tbl>
              <a:tblPr firstRow="1" bandRow="1">
                <a:tableStyleId>{5C22544A-7EE6-4342-B048-85BDC9FD1C3A}</a:tableStyleId>
              </a:tblPr>
              <a:tblGrid>
                <a:gridCol w="1095076">
                  <a:extLst>
                    <a:ext uri="{9D8B030D-6E8A-4147-A177-3AD203B41FA5}">
                      <a16:colId xmlns:a16="http://schemas.microsoft.com/office/drawing/2014/main" val="728729985"/>
                    </a:ext>
                  </a:extLst>
                </a:gridCol>
                <a:gridCol w="1095076">
                  <a:extLst>
                    <a:ext uri="{9D8B030D-6E8A-4147-A177-3AD203B41FA5}">
                      <a16:colId xmlns:a16="http://schemas.microsoft.com/office/drawing/2014/main" val="2852577086"/>
                    </a:ext>
                  </a:extLst>
                </a:gridCol>
                <a:gridCol w="1095076">
                  <a:extLst>
                    <a:ext uri="{9D8B030D-6E8A-4147-A177-3AD203B41FA5}">
                      <a16:colId xmlns:a16="http://schemas.microsoft.com/office/drawing/2014/main" val="3727697107"/>
                    </a:ext>
                  </a:extLst>
                </a:gridCol>
              </a:tblGrid>
              <a:tr h="639978">
                <a:tc>
                  <a:txBody>
                    <a:bodyPr/>
                    <a:lstStyle/>
                    <a:p>
                      <a:endParaRPr lang="en-US" sz="1200" dirty="0"/>
                    </a:p>
                  </a:txBody>
                  <a:tcPr>
                    <a:solidFill>
                      <a:schemeClr val="bg1"/>
                    </a:solidFill>
                  </a:tcPr>
                </a:tc>
                <a:tc>
                  <a:txBody>
                    <a:bodyPr/>
                    <a:lstStyle/>
                    <a:p>
                      <a:r>
                        <a:rPr lang="en-US" sz="1200" dirty="0" smtClean="0"/>
                        <a:t>Manual picking time (s)</a:t>
                      </a:r>
                      <a:endParaRPr lang="en-US" sz="1200" dirty="0"/>
                    </a:p>
                  </a:txBody>
                  <a:tcPr/>
                </a:tc>
                <a:tc>
                  <a:txBody>
                    <a:bodyPr/>
                    <a:lstStyle/>
                    <a:p>
                      <a:r>
                        <a:rPr lang="en-US" sz="1200" dirty="0" smtClean="0"/>
                        <a:t>CNN picking time</a:t>
                      </a:r>
                      <a:r>
                        <a:rPr lang="en-US" sz="1200" baseline="0" dirty="0" smtClean="0"/>
                        <a:t> (s)</a:t>
                      </a:r>
                      <a:endParaRPr lang="en-US" sz="1200" dirty="0"/>
                    </a:p>
                  </a:txBody>
                  <a:tcPr/>
                </a:tc>
                <a:extLst>
                  <a:ext uri="{0D108BD9-81ED-4DB2-BD59-A6C34878D82A}">
                    <a16:rowId xmlns:a16="http://schemas.microsoft.com/office/drawing/2014/main" val="1137453475"/>
                  </a:ext>
                </a:extLst>
              </a:tr>
              <a:tr h="274276">
                <a:tc>
                  <a:txBody>
                    <a:bodyPr/>
                    <a:lstStyle/>
                    <a:p>
                      <a:r>
                        <a:rPr lang="en-US" sz="1200" dirty="0" smtClean="0"/>
                        <a:t>First P</a:t>
                      </a:r>
                      <a:endParaRPr lang="en-US" sz="1200" dirty="0"/>
                    </a:p>
                  </a:txBody>
                  <a:tcPr/>
                </a:tc>
                <a:tc>
                  <a:txBody>
                    <a:bodyPr/>
                    <a:lstStyle/>
                    <a:p>
                      <a:r>
                        <a:rPr lang="en-US" sz="1200" dirty="0" smtClean="0"/>
                        <a:t>10.77</a:t>
                      </a:r>
                      <a:endParaRPr lang="en-US" sz="1200" dirty="0"/>
                    </a:p>
                  </a:txBody>
                  <a:tcPr/>
                </a:tc>
                <a:tc>
                  <a:txBody>
                    <a:bodyPr/>
                    <a:lstStyle/>
                    <a:p>
                      <a:r>
                        <a:rPr lang="en-US" sz="1200" dirty="0" smtClean="0"/>
                        <a:t>10.3</a:t>
                      </a:r>
                      <a:endParaRPr lang="en-US" sz="1200" dirty="0"/>
                    </a:p>
                  </a:txBody>
                  <a:tcPr/>
                </a:tc>
                <a:extLst>
                  <a:ext uri="{0D108BD9-81ED-4DB2-BD59-A6C34878D82A}">
                    <a16:rowId xmlns:a16="http://schemas.microsoft.com/office/drawing/2014/main" val="1177428101"/>
                  </a:ext>
                </a:extLst>
              </a:tr>
              <a:tr h="274276">
                <a:tc>
                  <a:txBody>
                    <a:bodyPr/>
                    <a:lstStyle/>
                    <a:p>
                      <a:r>
                        <a:rPr lang="en-US" sz="1200" dirty="0" smtClean="0"/>
                        <a:t>First S</a:t>
                      </a:r>
                      <a:endParaRPr lang="en-US" sz="1200" dirty="0"/>
                    </a:p>
                  </a:txBody>
                  <a:tcPr/>
                </a:tc>
                <a:tc>
                  <a:txBody>
                    <a:bodyPr/>
                    <a:lstStyle/>
                    <a:p>
                      <a:r>
                        <a:rPr lang="en-US" sz="1200" dirty="0" smtClean="0"/>
                        <a:t>19.79</a:t>
                      </a:r>
                      <a:endParaRPr lang="en-US" sz="1200" dirty="0"/>
                    </a:p>
                  </a:txBody>
                  <a:tcPr/>
                </a:tc>
                <a:tc>
                  <a:txBody>
                    <a:bodyPr/>
                    <a:lstStyle/>
                    <a:p>
                      <a:r>
                        <a:rPr lang="en-US" sz="1200" dirty="0" smtClean="0"/>
                        <a:t>19.9</a:t>
                      </a:r>
                      <a:endParaRPr lang="en-US" sz="1200" dirty="0"/>
                    </a:p>
                  </a:txBody>
                  <a:tcPr/>
                </a:tc>
                <a:extLst>
                  <a:ext uri="{0D108BD9-81ED-4DB2-BD59-A6C34878D82A}">
                    <a16:rowId xmlns:a16="http://schemas.microsoft.com/office/drawing/2014/main" val="228148840"/>
                  </a:ext>
                </a:extLst>
              </a:tr>
            </a:tbl>
          </a:graphicData>
        </a:graphic>
      </p:graphicFrame>
    </p:spTree>
    <p:extLst>
      <p:ext uri="{BB962C8B-B14F-4D97-AF65-F5344CB8AC3E}">
        <p14:creationId xmlns:p14="http://schemas.microsoft.com/office/powerpoint/2010/main" val="10490961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34"/>
          </p:nvPr>
        </p:nvSpPr>
        <p:spPr/>
        <p:txBody>
          <a:bodyPr/>
          <a:lstStyle/>
          <a:p>
            <a:fld id="{19B51A1E-902D-48AF-9020-955120F399B6}" type="slidenum">
              <a:rPr lang="en-US" noProof="0" smtClean="0"/>
              <a:pPr/>
              <a:t>14</a:t>
            </a:fld>
            <a:endParaRPr lang="en-US" noProof="0" dirty="0"/>
          </a:p>
        </p:txBody>
      </p:sp>
      <p:sp>
        <p:nvSpPr>
          <p:cNvPr id="5" name="Title 4"/>
          <p:cNvSpPr>
            <a:spLocks noGrp="1"/>
          </p:cNvSpPr>
          <p:nvPr>
            <p:ph type="title"/>
          </p:nvPr>
        </p:nvSpPr>
        <p:spPr>
          <a:xfrm>
            <a:off x="431800" y="243359"/>
            <a:ext cx="9131100" cy="432000"/>
          </a:xfrm>
        </p:spPr>
        <p:txBody>
          <a:bodyPr/>
          <a:lstStyle/>
          <a:p>
            <a:r>
              <a:rPr lang="en-US" dirty="0" smtClean="0"/>
              <a:t>sixth </a:t>
            </a:r>
            <a:r>
              <a:rPr lang="en-US" dirty="0"/>
              <a:t>event: </a:t>
            </a:r>
            <a:r>
              <a:rPr lang="en-US" dirty="0" smtClean="0"/>
              <a:t>11-09-06 18:06:51</a:t>
            </a:r>
            <a:endParaRPr lang="en-US" dirty="0"/>
          </a:p>
        </p:txBody>
      </p:sp>
      <p:sp>
        <p:nvSpPr>
          <p:cNvPr id="6" name="Text Placeholder 5"/>
          <p:cNvSpPr>
            <a:spLocks noGrp="1"/>
          </p:cNvSpPr>
          <p:nvPr>
            <p:ph type="body" sz="quarter" idx="32"/>
          </p:nvPr>
        </p:nvSpPr>
        <p:spPr>
          <a:xfrm>
            <a:off x="6186055" y="253951"/>
            <a:ext cx="6895900" cy="360000"/>
          </a:xfrm>
        </p:spPr>
        <p:txBody>
          <a:bodyPr/>
          <a:lstStyle/>
          <a:p>
            <a:r>
              <a:rPr lang="en-US" dirty="0" smtClean="0"/>
              <a:t>Left to right: IIDM, TACM, TK2M</a:t>
            </a:r>
            <a:endParaRPr lang="en-US" dirty="0"/>
          </a:p>
        </p:txBody>
      </p:sp>
      <p:pic>
        <p:nvPicPr>
          <p:cNvPr id="4" name="Content Placeholder 3"/>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300646" y="675359"/>
            <a:ext cx="3262490" cy="4893735"/>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8786" y="685951"/>
            <a:ext cx="3255428" cy="488314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0035" y="685951"/>
            <a:ext cx="3255428" cy="4883143"/>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3900332203"/>
              </p:ext>
            </p:extLst>
          </p:nvPr>
        </p:nvGraphicFramePr>
        <p:xfrm>
          <a:off x="562953" y="5569094"/>
          <a:ext cx="3093525" cy="1188720"/>
        </p:xfrm>
        <a:graphic>
          <a:graphicData uri="http://schemas.openxmlformats.org/drawingml/2006/table">
            <a:tbl>
              <a:tblPr firstRow="1" bandRow="1">
                <a:tableStyleId>{5C22544A-7EE6-4342-B048-85BDC9FD1C3A}</a:tableStyleId>
              </a:tblPr>
              <a:tblGrid>
                <a:gridCol w="1031175">
                  <a:extLst>
                    <a:ext uri="{9D8B030D-6E8A-4147-A177-3AD203B41FA5}">
                      <a16:colId xmlns:a16="http://schemas.microsoft.com/office/drawing/2014/main" val="728729985"/>
                    </a:ext>
                  </a:extLst>
                </a:gridCol>
                <a:gridCol w="1031175">
                  <a:extLst>
                    <a:ext uri="{9D8B030D-6E8A-4147-A177-3AD203B41FA5}">
                      <a16:colId xmlns:a16="http://schemas.microsoft.com/office/drawing/2014/main" val="2852577086"/>
                    </a:ext>
                  </a:extLst>
                </a:gridCol>
                <a:gridCol w="1031175">
                  <a:extLst>
                    <a:ext uri="{9D8B030D-6E8A-4147-A177-3AD203B41FA5}">
                      <a16:colId xmlns:a16="http://schemas.microsoft.com/office/drawing/2014/main" val="3727697107"/>
                    </a:ext>
                  </a:extLst>
                </a:gridCol>
              </a:tblGrid>
              <a:tr h="635096">
                <a:tc>
                  <a:txBody>
                    <a:bodyPr/>
                    <a:lstStyle/>
                    <a:p>
                      <a:endParaRPr lang="en-US" sz="1200" dirty="0"/>
                    </a:p>
                  </a:txBody>
                  <a:tcPr>
                    <a:solidFill>
                      <a:schemeClr val="bg1"/>
                    </a:solidFill>
                  </a:tcPr>
                </a:tc>
                <a:tc>
                  <a:txBody>
                    <a:bodyPr/>
                    <a:lstStyle/>
                    <a:p>
                      <a:r>
                        <a:rPr lang="en-US" sz="1200" dirty="0" smtClean="0"/>
                        <a:t>Manual picking time (s)</a:t>
                      </a:r>
                      <a:endParaRPr lang="en-US" sz="1200" dirty="0"/>
                    </a:p>
                  </a:txBody>
                  <a:tcPr/>
                </a:tc>
                <a:tc>
                  <a:txBody>
                    <a:bodyPr/>
                    <a:lstStyle/>
                    <a:p>
                      <a:r>
                        <a:rPr lang="en-US" sz="1200" dirty="0" smtClean="0"/>
                        <a:t>CNN picking time</a:t>
                      </a:r>
                      <a:r>
                        <a:rPr lang="en-US" sz="1200" baseline="0" dirty="0" smtClean="0"/>
                        <a:t> (s)</a:t>
                      </a:r>
                      <a:endParaRPr lang="en-US" sz="1200" dirty="0"/>
                    </a:p>
                  </a:txBody>
                  <a:tcPr/>
                </a:tc>
                <a:extLst>
                  <a:ext uri="{0D108BD9-81ED-4DB2-BD59-A6C34878D82A}">
                    <a16:rowId xmlns:a16="http://schemas.microsoft.com/office/drawing/2014/main" val="1137453475"/>
                  </a:ext>
                </a:extLst>
              </a:tr>
              <a:tr h="244268">
                <a:tc>
                  <a:txBody>
                    <a:bodyPr/>
                    <a:lstStyle/>
                    <a:p>
                      <a:r>
                        <a:rPr lang="en-US" sz="1200" dirty="0" smtClean="0"/>
                        <a:t>First P</a:t>
                      </a:r>
                      <a:endParaRPr lang="en-US" sz="1200" dirty="0"/>
                    </a:p>
                  </a:txBody>
                  <a:tcPr/>
                </a:tc>
                <a:tc>
                  <a:txBody>
                    <a:bodyPr/>
                    <a:lstStyle/>
                    <a:p>
                      <a:r>
                        <a:rPr lang="en-US" sz="1200" dirty="0" smtClean="0"/>
                        <a:t>2.1</a:t>
                      </a:r>
                      <a:endParaRPr lang="en-US" sz="1200" dirty="0"/>
                    </a:p>
                  </a:txBody>
                  <a:tcPr/>
                </a:tc>
                <a:tc>
                  <a:txBody>
                    <a:bodyPr/>
                    <a:lstStyle/>
                    <a:p>
                      <a:r>
                        <a:rPr lang="en-US" sz="1200" dirty="0" smtClean="0"/>
                        <a:t>2.4</a:t>
                      </a:r>
                      <a:endParaRPr lang="en-US" sz="1200" dirty="0"/>
                    </a:p>
                  </a:txBody>
                  <a:tcPr/>
                </a:tc>
                <a:extLst>
                  <a:ext uri="{0D108BD9-81ED-4DB2-BD59-A6C34878D82A}">
                    <a16:rowId xmlns:a16="http://schemas.microsoft.com/office/drawing/2014/main" val="1177428101"/>
                  </a:ext>
                </a:extLst>
              </a:tr>
              <a:tr h="244268">
                <a:tc>
                  <a:txBody>
                    <a:bodyPr/>
                    <a:lstStyle/>
                    <a:p>
                      <a:r>
                        <a:rPr lang="en-US" sz="1200" dirty="0" smtClean="0"/>
                        <a:t>First S</a:t>
                      </a:r>
                      <a:endParaRPr lang="en-US" sz="1200" dirty="0"/>
                    </a:p>
                  </a:txBody>
                  <a:tcPr/>
                </a:tc>
                <a:tc>
                  <a:txBody>
                    <a:bodyPr/>
                    <a:lstStyle/>
                    <a:p>
                      <a:r>
                        <a:rPr lang="en-US" sz="1200" dirty="0" smtClean="0"/>
                        <a:t>19.3</a:t>
                      </a:r>
                      <a:endParaRPr lang="en-US" sz="1200" dirty="0"/>
                    </a:p>
                  </a:txBody>
                  <a:tcPr/>
                </a:tc>
                <a:tc>
                  <a:txBody>
                    <a:bodyPr/>
                    <a:lstStyle/>
                    <a:p>
                      <a:r>
                        <a:rPr lang="en-US" sz="1200" dirty="0" smtClean="0"/>
                        <a:t>19</a:t>
                      </a:r>
                      <a:endParaRPr lang="en-US" sz="1200" dirty="0"/>
                    </a:p>
                  </a:txBody>
                  <a:tcPr/>
                </a:tc>
                <a:extLst>
                  <a:ext uri="{0D108BD9-81ED-4DB2-BD59-A6C34878D82A}">
                    <a16:rowId xmlns:a16="http://schemas.microsoft.com/office/drawing/2014/main" val="228148840"/>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3634484379"/>
              </p:ext>
            </p:extLst>
          </p:nvPr>
        </p:nvGraphicFramePr>
        <p:xfrm>
          <a:off x="4152298" y="5569095"/>
          <a:ext cx="2830392" cy="1204670"/>
        </p:xfrm>
        <a:graphic>
          <a:graphicData uri="http://schemas.openxmlformats.org/drawingml/2006/table">
            <a:tbl>
              <a:tblPr firstRow="1" bandRow="1">
                <a:tableStyleId>{5C22544A-7EE6-4342-B048-85BDC9FD1C3A}</a:tableStyleId>
              </a:tblPr>
              <a:tblGrid>
                <a:gridCol w="943464">
                  <a:extLst>
                    <a:ext uri="{9D8B030D-6E8A-4147-A177-3AD203B41FA5}">
                      <a16:colId xmlns:a16="http://schemas.microsoft.com/office/drawing/2014/main" val="728729985"/>
                    </a:ext>
                  </a:extLst>
                </a:gridCol>
                <a:gridCol w="943464">
                  <a:extLst>
                    <a:ext uri="{9D8B030D-6E8A-4147-A177-3AD203B41FA5}">
                      <a16:colId xmlns:a16="http://schemas.microsoft.com/office/drawing/2014/main" val="2852577086"/>
                    </a:ext>
                  </a:extLst>
                </a:gridCol>
                <a:gridCol w="943464">
                  <a:extLst>
                    <a:ext uri="{9D8B030D-6E8A-4147-A177-3AD203B41FA5}">
                      <a16:colId xmlns:a16="http://schemas.microsoft.com/office/drawing/2014/main" val="3727697107"/>
                    </a:ext>
                  </a:extLst>
                </a:gridCol>
              </a:tblGrid>
              <a:tr h="656030">
                <a:tc>
                  <a:txBody>
                    <a:bodyPr/>
                    <a:lstStyle/>
                    <a:p>
                      <a:endParaRPr lang="en-US" sz="1200" dirty="0"/>
                    </a:p>
                  </a:txBody>
                  <a:tcPr>
                    <a:solidFill>
                      <a:schemeClr val="bg1"/>
                    </a:solidFill>
                  </a:tcPr>
                </a:tc>
                <a:tc>
                  <a:txBody>
                    <a:bodyPr/>
                    <a:lstStyle/>
                    <a:p>
                      <a:r>
                        <a:rPr lang="en-US" sz="1200" dirty="0" smtClean="0"/>
                        <a:t>Manual picking time (s)</a:t>
                      </a:r>
                      <a:endParaRPr lang="en-US" sz="1200" dirty="0"/>
                    </a:p>
                  </a:txBody>
                  <a:tcPr/>
                </a:tc>
                <a:tc>
                  <a:txBody>
                    <a:bodyPr/>
                    <a:lstStyle/>
                    <a:p>
                      <a:r>
                        <a:rPr lang="en-US" sz="1200" dirty="0" smtClean="0"/>
                        <a:t>CNN picking time</a:t>
                      </a:r>
                      <a:r>
                        <a:rPr lang="en-US" sz="1200" baseline="0" dirty="0" smtClean="0"/>
                        <a:t> (s)</a:t>
                      </a:r>
                      <a:endParaRPr lang="en-US" sz="1200" dirty="0"/>
                    </a:p>
                  </a:txBody>
                  <a:tcPr/>
                </a:tc>
                <a:extLst>
                  <a:ext uri="{0D108BD9-81ED-4DB2-BD59-A6C34878D82A}">
                    <a16:rowId xmlns:a16="http://schemas.microsoft.com/office/drawing/2014/main" val="1137453475"/>
                  </a:ext>
                </a:extLst>
              </a:tr>
              <a:tr h="266345">
                <a:tc>
                  <a:txBody>
                    <a:bodyPr/>
                    <a:lstStyle/>
                    <a:p>
                      <a:r>
                        <a:rPr lang="en-US" sz="1200" dirty="0" smtClean="0"/>
                        <a:t>First P</a:t>
                      </a:r>
                      <a:endParaRPr lang="en-US" sz="1200" dirty="0"/>
                    </a:p>
                  </a:txBody>
                  <a:tcPr/>
                </a:tc>
                <a:tc>
                  <a:txBody>
                    <a:bodyPr/>
                    <a:lstStyle/>
                    <a:p>
                      <a:r>
                        <a:rPr lang="en-US" sz="1200" dirty="0" smtClean="0"/>
                        <a:t>1.8</a:t>
                      </a:r>
                      <a:endParaRPr lang="en-US" sz="1200" dirty="0"/>
                    </a:p>
                  </a:txBody>
                  <a:tcPr/>
                </a:tc>
                <a:tc>
                  <a:txBody>
                    <a:bodyPr/>
                    <a:lstStyle/>
                    <a:p>
                      <a:r>
                        <a:rPr lang="en-US" sz="1200" dirty="0" smtClean="0"/>
                        <a:t>2.6</a:t>
                      </a:r>
                      <a:endParaRPr lang="en-US" sz="1200" dirty="0"/>
                    </a:p>
                  </a:txBody>
                  <a:tcPr/>
                </a:tc>
                <a:extLst>
                  <a:ext uri="{0D108BD9-81ED-4DB2-BD59-A6C34878D82A}">
                    <a16:rowId xmlns:a16="http://schemas.microsoft.com/office/drawing/2014/main" val="1177428101"/>
                  </a:ext>
                </a:extLst>
              </a:tr>
              <a:tr h="266345">
                <a:tc>
                  <a:txBody>
                    <a:bodyPr/>
                    <a:lstStyle/>
                    <a:p>
                      <a:r>
                        <a:rPr lang="en-US" sz="1200" dirty="0" smtClean="0"/>
                        <a:t>First S</a:t>
                      </a:r>
                      <a:endParaRPr lang="en-US" sz="1200" dirty="0"/>
                    </a:p>
                  </a:txBody>
                  <a:tcPr/>
                </a:tc>
                <a:tc>
                  <a:txBody>
                    <a:bodyPr/>
                    <a:lstStyle/>
                    <a:p>
                      <a:r>
                        <a:rPr lang="en-US" sz="1200" dirty="0" smtClean="0"/>
                        <a:t>18.2</a:t>
                      </a:r>
                      <a:endParaRPr lang="en-US" sz="1200" dirty="0"/>
                    </a:p>
                  </a:txBody>
                  <a:tcPr/>
                </a:tc>
                <a:tc>
                  <a:txBody>
                    <a:bodyPr/>
                    <a:lstStyle/>
                    <a:p>
                      <a:r>
                        <a:rPr lang="en-US" sz="1200" dirty="0" smtClean="0"/>
                        <a:t>4.2</a:t>
                      </a:r>
                      <a:endParaRPr lang="en-US" sz="1200" dirty="0"/>
                    </a:p>
                  </a:txBody>
                  <a:tcPr/>
                </a:tc>
                <a:extLst>
                  <a:ext uri="{0D108BD9-81ED-4DB2-BD59-A6C34878D82A}">
                    <a16:rowId xmlns:a16="http://schemas.microsoft.com/office/drawing/2014/main" val="228148840"/>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205356115"/>
              </p:ext>
            </p:extLst>
          </p:nvPr>
        </p:nvGraphicFramePr>
        <p:xfrm>
          <a:off x="8012061" y="5585045"/>
          <a:ext cx="2571375" cy="1188720"/>
        </p:xfrm>
        <a:graphic>
          <a:graphicData uri="http://schemas.openxmlformats.org/drawingml/2006/table">
            <a:tbl>
              <a:tblPr firstRow="1" bandRow="1">
                <a:tableStyleId>{5C22544A-7EE6-4342-B048-85BDC9FD1C3A}</a:tableStyleId>
              </a:tblPr>
              <a:tblGrid>
                <a:gridCol w="857125">
                  <a:extLst>
                    <a:ext uri="{9D8B030D-6E8A-4147-A177-3AD203B41FA5}">
                      <a16:colId xmlns:a16="http://schemas.microsoft.com/office/drawing/2014/main" val="728729985"/>
                    </a:ext>
                  </a:extLst>
                </a:gridCol>
                <a:gridCol w="857125">
                  <a:extLst>
                    <a:ext uri="{9D8B030D-6E8A-4147-A177-3AD203B41FA5}">
                      <a16:colId xmlns:a16="http://schemas.microsoft.com/office/drawing/2014/main" val="2852577086"/>
                    </a:ext>
                  </a:extLst>
                </a:gridCol>
                <a:gridCol w="857125">
                  <a:extLst>
                    <a:ext uri="{9D8B030D-6E8A-4147-A177-3AD203B41FA5}">
                      <a16:colId xmlns:a16="http://schemas.microsoft.com/office/drawing/2014/main" val="3727697107"/>
                    </a:ext>
                  </a:extLst>
                </a:gridCol>
              </a:tblGrid>
              <a:tr h="577670">
                <a:tc>
                  <a:txBody>
                    <a:bodyPr/>
                    <a:lstStyle/>
                    <a:p>
                      <a:endParaRPr lang="en-US" sz="1200" dirty="0"/>
                    </a:p>
                  </a:txBody>
                  <a:tcPr>
                    <a:solidFill>
                      <a:schemeClr val="bg1"/>
                    </a:solidFill>
                  </a:tcPr>
                </a:tc>
                <a:tc>
                  <a:txBody>
                    <a:bodyPr/>
                    <a:lstStyle/>
                    <a:p>
                      <a:r>
                        <a:rPr lang="en-US" sz="1200" dirty="0" smtClean="0"/>
                        <a:t>Manual picking time (s)</a:t>
                      </a:r>
                      <a:endParaRPr lang="en-US" sz="1200" dirty="0"/>
                    </a:p>
                  </a:txBody>
                  <a:tcPr/>
                </a:tc>
                <a:tc>
                  <a:txBody>
                    <a:bodyPr/>
                    <a:lstStyle/>
                    <a:p>
                      <a:r>
                        <a:rPr lang="en-US" sz="1200" dirty="0" smtClean="0"/>
                        <a:t>CNN picking time</a:t>
                      </a:r>
                      <a:r>
                        <a:rPr lang="en-US" sz="1200" baseline="0" dirty="0" smtClean="0"/>
                        <a:t> (s)</a:t>
                      </a:r>
                      <a:endParaRPr lang="en-US" sz="1200" dirty="0"/>
                    </a:p>
                  </a:txBody>
                  <a:tcPr/>
                </a:tc>
                <a:extLst>
                  <a:ext uri="{0D108BD9-81ED-4DB2-BD59-A6C34878D82A}">
                    <a16:rowId xmlns:a16="http://schemas.microsoft.com/office/drawing/2014/main" val="1137453475"/>
                  </a:ext>
                </a:extLst>
              </a:tr>
              <a:tr h="222181">
                <a:tc>
                  <a:txBody>
                    <a:bodyPr/>
                    <a:lstStyle/>
                    <a:p>
                      <a:r>
                        <a:rPr lang="en-US" sz="1200" dirty="0" smtClean="0"/>
                        <a:t>First P</a:t>
                      </a:r>
                      <a:endParaRPr lang="en-US" sz="1200" dirty="0"/>
                    </a:p>
                  </a:txBody>
                  <a:tcPr/>
                </a:tc>
                <a:tc>
                  <a:txBody>
                    <a:bodyPr/>
                    <a:lstStyle/>
                    <a:p>
                      <a:r>
                        <a:rPr lang="en-US" sz="1200" dirty="0" smtClean="0"/>
                        <a:t>2.2</a:t>
                      </a:r>
                      <a:endParaRPr lang="en-US" sz="1200" dirty="0"/>
                    </a:p>
                  </a:txBody>
                  <a:tcPr/>
                </a:tc>
                <a:tc>
                  <a:txBody>
                    <a:bodyPr/>
                    <a:lstStyle/>
                    <a:p>
                      <a:r>
                        <a:rPr lang="en-US" sz="1200" dirty="0" smtClean="0"/>
                        <a:t>13.2</a:t>
                      </a:r>
                      <a:endParaRPr lang="en-US" sz="1200" dirty="0"/>
                    </a:p>
                  </a:txBody>
                  <a:tcPr/>
                </a:tc>
                <a:extLst>
                  <a:ext uri="{0D108BD9-81ED-4DB2-BD59-A6C34878D82A}">
                    <a16:rowId xmlns:a16="http://schemas.microsoft.com/office/drawing/2014/main" val="1177428101"/>
                  </a:ext>
                </a:extLst>
              </a:tr>
              <a:tr h="222181">
                <a:tc>
                  <a:txBody>
                    <a:bodyPr/>
                    <a:lstStyle/>
                    <a:p>
                      <a:r>
                        <a:rPr lang="en-US" sz="1200" dirty="0" smtClean="0"/>
                        <a:t>First S</a:t>
                      </a:r>
                      <a:endParaRPr lang="en-US" sz="1200" dirty="0"/>
                    </a:p>
                  </a:txBody>
                  <a:tcPr/>
                </a:tc>
                <a:tc>
                  <a:txBody>
                    <a:bodyPr/>
                    <a:lstStyle/>
                    <a:p>
                      <a:r>
                        <a:rPr lang="en-US" sz="1200" dirty="0" smtClean="0"/>
                        <a:t>18.6</a:t>
                      </a:r>
                      <a:endParaRPr lang="en-US" sz="1200" dirty="0"/>
                    </a:p>
                  </a:txBody>
                  <a:tcPr/>
                </a:tc>
                <a:tc>
                  <a:txBody>
                    <a:bodyPr/>
                    <a:lstStyle/>
                    <a:p>
                      <a:r>
                        <a:rPr lang="en-US" sz="1200" dirty="0" smtClean="0"/>
                        <a:t>22</a:t>
                      </a:r>
                      <a:endParaRPr lang="en-US" sz="1200" dirty="0"/>
                    </a:p>
                  </a:txBody>
                  <a:tcPr/>
                </a:tc>
                <a:extLst>
                  <a:ext uri="{0D108BD9-81ED-4DB2-BD59-A6C34878D82A}">
                    <a16:rowId xmlns:a16="http://schemas.microsoft.com/office/drawing/2014/main" val="228148840"/>
                  </a:ext>
                </a:extLst>
              </a:tr>
            </a:tbl>
          </a:graphicData>
        </a:graphic>
      </p:graphicFrame>
    </p:spTree>
    <p:extLst>
      <p:ext uri="{BB962C8B-B14F-4D97-AF65-F5344CB8AC3E}">
        <p14:creationId xmlns:p14="http://schemas.microsoft.com/office/powerpoint/2010/main" val="2664233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34"/>
          </p:nvPr>
        </p:nvSpPr>
        <p:spPr/>
        <p:txBody>
          <a:bodyPr/>
          <a:lstStyle/>
          <a:p>
            <a:fld id="{19B51A1E-902D-48AF-9020-955120F399B6}" type="slidenum">
              <a:rPr lang="en-US" noProof="0" smtClean="0"/>
              <a:pPr/>
              <a:t>15</a:t>
            </a:fld>
            <a:endParaRPr lang="en-US" noProof="0" dirty="0"/>
          </a:p>
        </p:txBody>
      </p:sp>
      <p:sp>
        <p:nvSpPr>
          <p:cNvPr id="5" name="Title 4"/>
          <p:cNvSpPr>
            <a:spLocks noGrp="1"/>
          </p:cNvSpPr>
          <p:nvPr>
            <p:ph type="title"/>
          </p:nvPr>
        </p:nvSpPr>
        <p:spPr>
          <a:xfrm>
            <a:off x="431799" y="173185"/>
            <a:ext cx="9131100" cy="432000"/>
          </a:xfrm>
        </p:spPr>
        <p:txBody>
          <a:bodyPr/>
          <a:lstStyle/>
          <a:p>
            <a:r>
              <a:rPr lang="en-US" dirty="0" smtClean="0"/>
              <a:t>seventh </a:t>
            </a:r>
            <a:r>
              <a:rPr lang="en-US" dirty="0"/>
              <a:t>event: </a:t>
            </a:r>
            <a:r>
              <a:rPr lang="en-US" dirty="0" smtClean="0"/>
              <a:t>11-09-07 17:08:46</a:t>
            </a:r>
            <a:endParaRPr lang="en-US" dirty="0"/>
          </a:p>
        </p:txBody>
      </p:sp>
      <p:sp>
        <p:nvSpPr>
          <p:cNvPr id="6" name="Text Placeholder 5"/>
          <p:cNvSpPr>
            <a:spLocks noGrp="1"/>
          </p:cNvSpPr>
          <p:nvPr>
            <p:ph type="body" sz="quarter" idx="32"/>
          </p:nvPr>
        </p:nvSpPr>
        <p:spPr>
          <a:xfrm>
            <a:off x="6980381" y="173185"/>
            <a:ext cx="4877943" cy="356204"/>
          </a:xfrm>
        </p:spPr>
        <p:txBody>
          <a:bodyPr/>
          <a:lstStyle/>
          <a:p>
            <a:r>
              <a:rPr lang="en-US" dirty="0" smtClean="0"/>
              <a:t>Left to right: IIDM, TACM, TK2M</a:t>
            </a:r>
            <a:endParaRPr lang="en-US" dirty="0"/>
          </a:p>
        </p:txBody>
      </p:sp>
      <p:pic>
        <p:nvPicPr>
          <p:cNvPr id="4" name="Content Placeholder 3"/>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350625" y="605185"/>
            <a:ext cx="3222059" cy="4833089"/>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981" y="605184"/>
            <a:ext cx="3222060" cy="483309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3974" y="601901"/>
            <a:ext cx="3224248" cy="4836373"/>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2467319972"/>
              </p:ext>
            </p:extLst>
          </p:nvPr>
        </p:nvGraphicFramePr>
        <p:xfrm>
          <a:off x="350625" y="5487354"/>
          <a:ext cx="3222060" cy="1188720"/>
        </p:xfrm>
        <a:graphic>
          <a:graphicData uri="http://schemas.openxmlformats.org/drawingml/2006/table">
            <a:tbl>
              <a:tblPr firstRow="1" bandRow="1">
                <a:tableStyleId>{5C22544A-7EE6-4342-B048-85BDC9FD1C3A}</a:tableStyleId>
              </a:tblPr>
              <a:tblGrid>
                <a:gridCol w="1074020">
                  <a:extLst>
                    <a:ext uri="{9D8B030D-6E8A-4147-A177-3AD203B41FA5}">
                      <a16:colId xmlns:a16="http://schemas.microsoft.com/office/drawing/2014/main" val="728729985"/>
                    </a:ext>
                  </a:extLst>
                </a:gridCol>
                <a:gridCol w="1074020">
                  <a:extLst>
                    <a:ext uri="{9D8B030D-6E8A-4147-A177-3AD203B41FA5}">
                      <a16:colId xmlns:a16="http://schemas.microsoft.com/office/drawing/2014/main" val="2852577086"/>
                    </a:ext>
                  </a:extLst>
                </a:gridCol>
                <a:gridCol w="1074020">
                  <a:extLst>
                    <a:ext uri="{9D8B030D-6E8A-4147-A177-3AD203B41FA5}">
                      <a16:colId xmlns:a16="http://schemas.microsoft.com/office/drawing/2014/main" val="3727697107"/>
                    </a:ext>
                  </a:extLst>
                </a:gridCol>
              </a:tblGrid>
              <a:tr h="600748">
                <a:tc>
                  <a:txBody>
                    <a:bodyPr/>
                    <a:lstStyle/>
                    <a:p>
                      <a:endParaRPr lang="en-US" sz="1200" dirty="0"/>
                    </a:p>
                  </a:txBody>
                  <a:tcPr>
                    <a:solidFill>
                      <a:schemeClr val="bg1"/>
                    </a:solidFill>
                  </a:tcPr>
                </a:tc>
                <a:tc>
                  <a:txBody>
                    <a:bodyPr/>
                    <a:lstStyle/>
                    <a:p>
                      <a:r>
                        <a:rPr lang="en-US" sz="1200" dirty="0" smtClean="0"/>
                        <a:t>Manual picking time (s)</a:t>
                      </a:r>
                      <a:endParaRPr lang="en-US" sz="1200" dirty="0"/>
                    </a:p>
                  </a:txBody>
                  <a:tcPr/>
                </a:tc>
                <a:tc>
                  <a:txBody>
                    <a:bodyPr/>
                    <a:lstStyle/>
                    <a:p>
                      <a:r>
                        <a:rPr lang="en-US" sz="1200" dirty="0" smtClean="0"/>
                        <a:t>CNN picking time</a:t>
                      </a:r>
                      <a:r>
                        <a:rPr lang="en-US" sz="1200" baseline="0" dirty="0" smtClean="0"/>
                        <a:t> (s)</a:t>
                      </a:r>
                      <a:endParaRPr lang="en-US" sz="1200" dirty="0"/>
                    </a:p>
                  </a:txBody>
                  <a:tcPr/>
                </a:tc>
                <a:extLst>
                  <a:ext uri="{0D108BD9-81ED-4DB2-BD59-A6C34878D82A}">
                    <a16:rowId xmlns:a16="http://schemas.microsoft.com/office/drawing/2014/main" val="1137453475"/>
                  </a:ext>
                </a:extLst>
              </a:tr>
              <a:tr h="231057">
                <a:tc>
                  <a:txBody>
                    <a:bodyPr/>
                    <a:lstStyle/>
                    <a:p>
                      <a:r>
                        <a:rPr lang="en-US" sz="1200" dirty="0" smtClean="0"/>
                        <a:t>First P</a:t>
                      </a:r>
                      <a:endParaRPr lang="en-US" sz="1200" dirty="0"/>
                    </a:p>
                  </a:txBody>
                  <a:tcPr/>
                </a:tc>
                <a:tc>
                  <a:txBody>
                    <a:bodyPr/>
                    <a:lstStyle/>
                    <a:p>
                      <a:r>
                        <a:rPr lang="en-US" sz="1200" dirty="0" smtClean="0"/>
                        <a:t>10.4</a:t>
                      </a:r>
                      <a:endParaRPr lang="en-US" sz="1200" dirty="0"/>
                    </a:p>
                  </a:txBody>
                  <a:tcPr/>
                </a:tc>
                <a:tc>
                  <a:txBody>
                    <a:bodyPr/>
                    <a:lstStyle/>
                    <a:p>
                      <a:r>
                        <a:rPr lang="en-US" sz="1200" dirty="0" smtClean="0"/>
                        <a:t>10.4</a:t>
                      </a:r>
                      <a:endParaRPr lang="en-US" sz="1200" dirty="0"/>
                    </a:p>
                  </a:txBody>
                  <a:tcPr/>
                </a:tc>
                <a:extLst>
                  <a:ext uri="{0D108BD9-81ED-4DB2-BD59-A6C34878D82A}">
                    <a16:rowId xmlns:a16="http://schemas.microsoft.com/office/drawing/2014/main" val="1177428101"/>
                  </a:ext>
                </a:extLst>
              </a:tr>
              <a:tr h="231057">
                <a:tc>
                  <a:txBody>
                    <a:bodyPr/>
                    <a:lstStyle/>
                    <a:p>
                      <a:r>
                        <a:rPr lang="en-US" sz="1200" dirty="0" smtClean="0"/>
                        <a:t>First S</a:t>
                      </a:r>
                      <a:endParaRPr lang="en-US" sz="1200" dirty="0"/>
                    </a:p>
                  </a:txBody>
                  <a:tcPr/>
                </a:tc>
                <a:tc>
                  <a:txBody>
                    <a:bodyPr/>
                    <a:lstStyle/>
                    <a:p>
                      <a:r>
                        <a:rPr lang="en-US" sz="1200" dirty="0" smtClean="0"/>
                        <a:t>18.21</a:t>
                      </a:r>
                      <a:endParaRPr lang="en-US" sz="1200" dirty="0"/>
                    </a:p>
                  </a:txBody>
                  <a:tcPr/>
                </a:tc>
                <a:tc>
                  <a:txBody>
                    <a:bodyPr/>
                    <a:lstStyle/>
                    <a:p>
                      <a:r>
                        <a:rPr lang="en-US" sz="1200" dirty="0" smtClean="0"/>
                        <a:t>12.7</a:t>
                      </a:r>
                      <a:endParaRPr lang="en-US" sz="1200" dirty="0"/>
                    </a:p>
                  </a:txBody>
                  <a:tcPr/>
                </a:tc>
                <a:extLst>
                  <a:ext uri="{0D108BD9-81ED-4DB2-BD59-A6C34878D82A}">
                    <a16:rowId xmlns:a16="http://schemas.microsoft.com/office/drawing/2014/main" val="228148840"/>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3996716758"/>
              </p:ext>
            </p:extLst>
          </p:nvPr>
        </p:nvGraphicFramePr>
        <p:xfrm>
          <a:off x="4366621" y="5487354"/>
          <a:ext cx="2952555" cy="1188720"/>
        </p:xfrm>
        <a:graphic>
          <a:graphicData uri="http://schemas.openxmlformats.org/drawingml/2006/table">
            <a:tbl>
              <a:tblPr firstRow="1" bandRow="1">
                <a:tableStyleId>{5C22544A-7EE6-4342-B048-85BDC9FD1C3A}</a:tableStyleId>
              </a:tblPr>
              <a:tblGrid>
                <a:gridCol w="984185">
                  <a:extLst>
                    <a:ext uri="{9D8B030D-6E8A-4147-A177-3AD203B41FA5}">
                      <a16:colId xmlns:a16="http://schemas.microsoft.com/office/drawing/2014/main" val="728729985"/>
                    </a:ext>
                  </a:extLst>
                </a:gridCol>
                <a:gridCol w="984185">
                  <a:extLst>
                    <a:ext uri="{9D8B030D-6E8A-4147-A177-3AD203B41FA5}">
                      <a16:colId xmlns:a16="http://schemas.microsoft.com/office/drawing/2014/main" val="2852577086"/>
                    </a:ext>
                  </a:extLst>
                </a:gridCol>
                <a:gridCol w="984185">
                  <a:extLst>
                    <a:ext uri="{9D8B030D-6E8A-4147-A177-3AD203B41FA5}">
                      <a16:colId xmlns:a16="http://schemas.microsoft.com/office/drawing/2014/main" val="3727697107"/>
                    </a:ext>
                  </a:extLst>
                </a:gridCol>
              </a:tblGrid>
              <a:tr h="600748">
                <a:tc>
                  <a:txBody>
                    <a:bodyPr/>
                    <a:lstStyle/>
                    <a:p>
                      <a:endParaRPr lang="en-US" sz="1200" dirty="0"/>
                    </a:p>
                  </a:txBody>
                  <a:tcPr>
                    <a:solidFill>
                      <a:schemeClr val="bg1"/>
                    </a:solidFill>
                  </a:tcPr>
                </a:tc>
                <a:tc>
                  <a:txBody>
                    <a:bodyPr/>
                    <a:lstStyle/>
                    <a:p>
                      <a:r>
                        <a:rPr lang="en-US" sz="1200" dirty="0" smtClean="0"/>
                        <a:t>Manual picking time (s)</a:t>
                      </a:r>
                      <a:endParaRPr lang="en-US" sz="1200" dirty="0"/>
                    </a:p>
                  </a:txBody>
                  <a:tcPr/>
                </a:tc>
                <a:tc>
                  <a:txBody>
                    <a:bodyPr/>
                    <a:lstStyle/>
                    <a:p>
                      <a:r>
                        <a:rPr lang="en-US" sz="1200" dirty="0" smtClean="0"/>
                        <a:t>CNN picking time</a:t>
                      </a:r>
                      <a:r>
                        <a:rPr lang="en-US" sz="1200" baseline="0" dirty="0" smtClean="0"/>
                        <a:t> (s)</a:t>
                      </a:r>
                      <a:endParaRPr lang="en-US" sz="1200" dirty="0"/>
                    </a:p>
                  </a:txBody>
                  <a:tcPr/>
                </a:tc>
                <a:extLst>
                  <a:ext uri="{0D108BD9-81ED-4DB2-BD59-A6C34878D82A}">
                    <a16:rowId xmlns:a16="http://schemas.microsoft.com/office/drawing/2014/main" val="1137453475"/>
                  </a:ext>
                </a:extLst>
              </a:tr>
              <a:tr h="231057">
                <a:tc>
                  <a:txBody>
                    <a:bodyPr/>
                    <a:lstStyle/>
                    <a:p>
                      <a:r>
                        <a:rPr lang="en-US" sz="1200" dirty="0" smtClean="0"/>
                        <a:t>First P</a:t>
                      </a:r>
                      <a:endParaRPr lang="en-US" sz="1200" dirty="0"/>
                    </a:p>
                  </a:txBody>
                  <a:tcPr/>
                </a:tc>
                <a:tc>
                  <a:txBody>
                    <a:bodyPr/>
                    <a:lstStyle/>
                    <a:p>
                      <a:r>
                        <a:rPr lang="en-US" sz="1200" dirty="0" smtClean="0"/>
                        <a:t>9.8</a:t>
                      </a:r>
                      <a:endParaRPr lang="en-US" sz="1200" dirty="0"/>
                    </a:p>
                  </a:txBody>
                  <a:tcPr/>
                </a:tc>
                <a:tc>
                  <a:txBody>
                    <a:bodyPr/>
                    <a:lstStyle/>
                    <a:p>
                      <a:r>
                        <a:rPr lang="en-US" sz="1200" dirty="0" smtClean="0"/>
                        <a:t>9.7</a:t>
                      </a:r>
                      <a:endParaRPr lang="en-US" sz="1200" dirty="0"/>
                    </a:p>
                  </a:txBody>
                  <a:tcPr/>
                </a:tc>
                <a:extLst>
                  <a:ext uri="{0D108BD9-81ED-4DB2-BD59-A6C34878D82A}">
                    <a16:rowId xmlns:a16="http://schemas.microsoft.com/office/drawing/2014/main" val="1177428101"/>
                  </a:ext>
                </a:extLst>
              </a:tr>
              <a:tr h="231057">
                <a:tc>
                  <a:txBody>
                    <a:bodyPr/>
                    <a:lstStyle/>
                    <a:p>
                      <a:r>
                        <a:rPr lang="en-US" sz="1200" dirty="0" smtClean="0"/>
                        <a:t>First S</a:t>
                      </a:r>
                      <a:endParaRPr lang="en-US" sz="1200" dirty="0"/>
                    </a:p>
                  </a:txBody>
                  <a:tcPr/>
                </a:tc>
                <a:tc>
                  <a:txBody>
                    <a:bodyPr/>
                    <a:lstStyle/>
                    <a:p>
                      <a:r>
                        <a:rPr lang="en-US" sz="1200" dirty="0" smtClean="0"/>
                        <a:t>17.68</a:t>
                      </a:r>
                      <a:endParaRPr lang="en-US" sz="1200" dirty="0"/>
                    </a:p>
                  </a:txBody>
                  <a:tcPr/>
                </a:tc>
                <a:tc>
                  <a:txBody>
                    <a:bodyPr/>
                    <a:lstStyle/>
                    <a:p>
                      <a:r>
                        <a:rPr lang="en-US" sz="1200" dirty="0" smtClean="0"/>
                        <a:t>11</a:t>
                      </a:r>
                      <a:endParaRPr lang="en-US" sz="1200" dirty="0"/>
                    </a:p>
                  </a:txBody>
                  <a:tcPr/>
                </a:tc>
                <a:extLst>
                  <a:ext uri="{0D108BD9-81ED-4DB2-BD59-A6C34878D82A}">
                    <a16:rowId xmlns:a16="http://schemas.microsoft.com/office/drawing/2014/main" val="228148840"/>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622322944"/>
              </p:ext>
            </p:extLst>
          </p:nvPr>
        </p:nvGraphicFramePr>
        <p:xfrm>
          <a:off x="7839653" y="5487354"/>
          <a:ext cx="2929947" cy="1249680"/>
        </p:xfrm>
        <a:graphic>
          <a:graphicData uri="http://schemas.openxmlformats.org/drawingml/2006/table">
            <a:tbl>
              <a:tblPr firstRow="1" bandRow="1">
                <a:tableStyleId>{5C22544A-7EE6-4342-B048-85BDC9FD1C3A}</a:tableStyleId>
              </a:tblPr>
              <a:tblGrid>
                <a:gridCol w="976649">
                  <a:extLst>
                    <a:ext uri="{9D8B030D-6E8A-4147-A177-3AD203B41FA5}">
                      <a16:colId xmlns:a16="http://schemas.microsoft.com/office/drawing/2014/main" val="728729985"/>
                    </a:ext>
                  </a:extLst>
                </a:gridCol>
                <a:gridCol w="976649">
                  <a:extLst>
                    <a:ext uri="{9D8B030D-6E8A-4147-A177-3AD203B41FA5}">
                      <a16:colId xmlns:a16="http://schemas.microsoft.com/office/drawing/2014/main" val="2852577086"/>
                    </a:ext>
                  </a:extLst>
                </a:gridCol>
                <a:gridCol w="976649">
                  <a:extLst>
                    <a:ext uri="{9D8B030D-6E8A-4147-A177-3AD203B41FA5}">
                      <a16:colId xmlns:a16="http://schemas.microsoft.com/office/drawing/2014/main" val="3727697107"/>
                    </a:ext>
                  </a:extLst>
                </a:gridCol>
              </a:tblGrid>
              <a:tr h="614941">
                <a:tc>
                  <a:txBody>
                    <a:bodyPr/>
                    <a:lstStyle/>
                    <a:p>
                      <a:endParaRPr lang="en-US" sz="1200" dirty="0"/>
                    </a:p>
                  </a:txBody>
                  <a:tcPr>
                    <a:solidFill>
                      <a:schemeClr val="bg1"/>
                    </a:solidFill>
                  </a:tcPr>
                </a:tc>
                <a:tc>
                  <a:txBody>
                    <a:bodyPr/>
                    <a:lstStyle/>
                    <a:p>
                      <a:r>
                        <a:rPr lang="en-US" sz="1200" dirty="0" smtClean="0"/>
                        <a:t>Manual picking time (s)</a:t>
                      </a:r>
                      <a:endParaRPr lang="en-US" sz="1200" dirty="0"/>
                    </a:p>
                  </a:txBody>
                  <a:tcPr/>
                </a:tc>
                <a:tc>
                  <a:txBody>
                    <a:bodyPr/>
                    <a:lstStyle/>
                    <a:p>
                      <a:r>
                        <a:rPr lang="en-US" sz="1200" dirty="0" smtClean="0"/>
                        <a:t>CNN picking time</a:t>
                      </a:r>
                      <a:r>
                        <a:rPr lang="en-US" sz="1200" baseline="0" dirty="0" smtClean="0"/>
                        <a:t> (s)</a:t>
                      </a:r>
                      <a:endParaRPr lang="en-US" sz="1200" dirty="0"/>
                    </a:p>
                  </a:txBody>
                  <a:tcPr/>
                </a:tc>
                <a:extLst>
                  <a:ext uri="{0D108BD9-81ED-4DB2-BD59-A6C34878D82A}">
                    <a16:rowId xmlns:a16="http://schemas.microsoft.com/office/drawing/2014/main" val="1137453475"/>
                  </a:ext>
                </a:extLst>
              </a:tr>
              <a:tr h="292829">
                <a:tc>
                  <a:txBody>
                    <a:bodyPr/>
                    <a:lstStyle/>
                    <a:p>
                      <a:r>
                        <a:rPr lang="en-US" sz="1200" dirty="0" smtClean="0"/>
                        <a:t>First P</a:t>
                      </a:r>
                      <a:endParaRPr lang="en-US" sz="1200" dirty="0"/>
                    </a:p>
                  </a:txBody>
                  <a:tcPr/>
                </a:tc>
                <a:tc>
                  <a:txBody>
                    <a:bodyPr/>
                    <a:lstStyle/>
                    <a:p>
                      <a:r>
                        <a:rPr lang="en-US" sz="1400" dirty="0" smtClean="0"/>
                        <a:t>-</a:t>
                      </a:r>
                      <a:endParaRPr lang="en-US" sz="1400" dirty="0"/>
                    </a:p>
                  </a:txBody>
                  <a:tcPr/>
                </a:tc>
                <a:tc>
                  <a:txBody>
                    <a:bodyPr/>
                    <a:lstStyle/>
                    <a:p>
                      <a:r>
                        <a:rPr lang="en-US" sz="1200" dirty="0" smtClean="0"/>
                        <a:t>9.4</a:t>
                      </a:r>
                      <a:endParaRPr lang="en-US" sz="1200" dirty="0"/>
                    </a:p>
                  </a:txBody>
                  <a:tcPr/>
                </a:tc>
                <a:extLst>
                  <a:ext uri="{0D108BD9-81ED-4DB2-BD59-A6C34878D82A}">
                    <a16:rowId xmlns:a16="http://schemas.microsoft.com/office/drawing/2014/main" val="1177428101"/>
                  </a:ext>
                </a:extLst>
              </a:tr>
              <a:tr h="292829">
                <a:tc>
                  <a:txBody>
                    <a:bodyPr/>
                    <a:lstStyle/>
                    <a:p>
                      <a:r>
                        <a:rPr lang="en-US" sz="1200" dirty="0" smtClean="0"/>
                        <a:t>First S</a:t>
                      </a:r>
                      <a:endParaRPr lang="en-US" sz="1200" dirty="0"/>
                    </a:p>
                  </a:txBody>
                  <a:tcPr/>
                </a:tc>
                <a:tc>
                  <a:txBody>
                    <a:bodyPr/>
                    <a:lstStyle/>
                    <a:p>
                      <a:r>
                        <a:rPr lang="en-US" sz="1400" dirty="0" smtClean="0"/>
                        <a:t>-</a:t>
                      </a:r>
                      <a:endParaRPr lang="en-US" sz="1400" dirty="0"/>
                    </a:p>
                  </a:txBody>
                  <a:tcPr/>
                </a:tc>
                <a:tc>
                  <a:txBody>
                    <a:bodyPr/>
                    <a:lstStyle/>
                    <a:p>
                      <a:r>
                        <a:rPr lang="en-US" sz="1200" dirty="0" smtClean="0"/>
                        <a:t>16.8</a:t>
                      </a:r>
                      <a:endParaRPr lang="en-US" sz="1200" dirty="0"/>
                    </a:p>
                  </a:txBody>
                  <a:tcPr/>
                </a:tc>
                <a:extLst>
                  <a:ext uri="{0D108BD9-81ED-4DB2-BD59-A6C34878D82A}">
                    <a16:rowId xmlns:a16="http://schemas.microsoft.com/office/drawing/2014/main" val="228148840"/>
                  </a:ext>
                </a:extLst>
              </a:tr>
            </a:tbl>
          </a:graphicData>
        </a:graphic>
      </p:graphicFrame>
    </p:spTree>
    <p:extLst>
      <p:ext uri="{BB962C8B-B14F-4D97-AF65-F5344CB8AC3E}">
        <p14:creationId xmlns:p14="http://schemas.microsoft.com/office/powerpoint/2010/main" val="20284975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34"/>
          </p:nvPr>
        </p:nvSpPr>
        <p:spPr/>
        <p:txBody>
          <a:bodyPr/>
          <a:lstStyle/>
          <a:p>
            <a:fld id="{19B51A1E-902D-48AF-9020-955120F399B6}" type="slidenum">
              <a:rPr lang="en-US" noProof="0" smtClean="0"/>
              <a:pPr/>
              <a:t>16</a:t>
            </a:fld>
            <a:endParaRPr lang="en-US" noProof="0" dirty="0"/>
          </a:p>
        </p:txBody>
      </p:sp>
      <p:sp>
        <p:nvSpPr>
          <p:cNvPr id="5" name="Title 4"/>
          <p:cNvSpPr>
            <a:spLocks noGrp="1"/>
          </p:cNvSpPr>
          <p:nvPr>
            <p:ph type="title"/>
          </p:nvPr>
        </p:nvSpPr>
        <p:spPr>
          <a:xfrm>
            <a:off x="431800" y="180000"/>
            <a:ext cx="9131100" cy="432000"/>
          </a:xfrm>
        </p:spPr>
        <p:txBody>
          <a:bodyPr/>
          <a:lstStyle/>
          <a:p>
            <a:r>
              <a:rPr lang="en-US" dirty="0" smtClean="0"/>
              <a:t>eighth </a:t>
            </a:r>
            <a:r>
              <a:rPr lang="en-US" dirty="0"/>
              <a:t>event: </a:t>
            </a:r>
            <a:r>
              <a:rPr lang="en-US" dirty="0" smtClean="0"/>
              <a:t>11-09-08 17:22:37</a:t>
            </a:r>
            <a:endParaRPr lang="en-US" dirty="0"/>
          </a:p>
        </p:txBody>
      </p:sp>
      <p:sp>
        <p:nvSpPr>
          <p:cNvPr id="6" name="Text Placeholder 5"/>
          <p:cNvSpPr>
            <a:spLocks noGrp="1"/>
          </p:cNvSpPr>
          <p:nvPr>
            <p:ph type="body" sz="quarter" idx="32"/>
          </p:nvPr>
        </p:nvSpPr>
        <p:spPr>
          <a:xfrm>
            <a:off x="6804891" y="262691"/>
            <a:ext cx="4084782" cy="266618"/>
          </a:xfrm>
        </p:spPr>
        <p:txBody>
          <a:bodyPr/>
          <a:lstStyle/>
          <a:p>
            <a:r>
              <a:rPr lang="en-US" dirty="0" smtClean="0"/>
              <a:t>Left to right: IIDM, TACM, TK2M</a:t>
            </a:r>
            <a:endParaRPr lang="en-US" dirty="0"/>
          </a:p>
        </p:txBody>
      </p:sp>
      <p:pic>
        <p:nvPicPr>
          <p:cNvPr id="4" name="Content Placeholder 3"/>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431800" y="702982"/>
            <a:ext cx="3158157" cy="4737236"/>
          </a:xfr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9027" y="694691"/>
            <a:ext cx="3163684" cy="4745527"/>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1801" y="694691"/>
            <a:ext cx="3163684" cy="4745527"/>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83086029"/>
              </p:ext>
            </p:extLst>
          </p:nvPr>
        </p:nvGraphicFramePr>
        <p:xfrm>
          <a:off x="655128" y="5531200"/>
          <a:ext cx="2711499" cy="1209839"/>
        </p:xfrm>
        <a:graphic>
          <a:graphicData uri="http://schemas.openxmlformats.org/drawingml/2006/table">
            <a:tbl>
              <a:tblPr firstRow="1" bandRow="1">
                <a:tableStyleId>{5C22544A-7EE6-4342-B048-85BDC9FD1C3A}</a:tableStyleId>
              </a:tblPr>
              <a:tblGrid>
                <a:gridCol w="903833">
                  <a:extLst>
                    <a:ext uri="{9D8B030D-6E8A-4147-A177-3AD203B41FA5}">
                      <a16:colId xmlns:a16="http://schemas.microsoft.com/office/drawing/2014/main" val="728729985"/>
                    </a:ext>
                  </a:extLst>
                </a:gridCol>
                <a:gridCol w="903833">
                  <a:extLst>
                    <a:ext uri="{9D8B030D-6E8A-4147-A177-3AD203B41FA5}">
                      <a16:colId xmlns:a16="http://schemas.microsoft.com/office/drawing/2014/main" val="2852577086"/>
                    </a:ext>
                  </a:extLst>
                </a:gridCol>
                <a:gridCol w="903833">
                  <a:extLst>
                    <a:ext uri="{9D8B030D-6E8A-4147-A177-3AD203B41FA5}">
                      <a16:colId xmlns:a16="http://schemas.microsoft.com/office/drawing/2014/main" val="3727697107"/>
                    </a:ext>
                  </a:extLst>
                </a:gridCol>
              </a:tblGrid>
              <a:tr h="661199">
                <a:tc>
                  <a:txBody>
                    <a:bodyPr/>
                    <a:lstStyle/>
                    <a:p>
                      <a:endParaRPr lang="en-US" sz="1200" dirty="0"/>
                    </a:p>
                  </a:txBody>
                  <a:tcPr>
                    <a:solidFill>
                      <a:schemeClr val="bg1"/>
                    </a:solidFill>
                  </a:tcPr>
                </a:tc>
                <a:tc>
                  <a:txBody>
                    <a:bodyPr/>
                    <a:lstStyle/>
                    <a:p>
                      <a:r>
                        <a:rPr lang="en-US" sz="1200" dirty="0" smtClean="0"/>
                        <a:t>Manual picking time (s)</a:t>
                      </a:r>
                      <a:endParaRPr lang="en-US" sz="1200" dirty="0"/>
                    </a:p>
                  </a:txBody>
                  <a:tcPr/>
                </a:tc>
                <a:tc>
                  <a:txBody>
                    <a:bodyPr/>
                    <a:lstStyle/>
                    <a:p>
                      <a:r>
                        <a:rPr lang="en-US" sz="1200" dirty="0" smtClean="0"/>
                        <a:t>CNN picking time</a:t>
                      </a:r>
                      <a:r>
                        <a:rPr lang="en-US" sz="1200" baseline="0" dirty="0" smtClean="0"/>
                        <a:t> (s)</a:t>
                      </a:r>
                      <a:endParaRPr lang="en-US" sz="1200" dirty="0"/>
                    </a:p>
                  </a:txBody>
                  <a:tcPr/>
                </a:tc>
                <a:extLst>
                  <a:ext uri="{0D108BD9-81ED-4DB2-BD59-A6C34878D82A}">
                    <a16:rowId xmlns:a16="http://schemas.microsoft.com/office/drawing/2014/main" val="1137453475"/>
                  </a:ext>
                </a:extLst>
              </a:tr>
              <a:tr h="254307">
                <a:tc>
                  <a:txBody>
                    <a:bodyPr/>
                    <a:lstStyle/>
                    <a:p>
                      <a:r>
                        <a:rPr lang="en-US" sz="1200" dirty="0" smtClean="0"/>
                        <a:t>First P</a:t>
                      </a:r>
                      <a:endParaRPr lang="en-US" sz="1200" dirty="0"/>
                    </a:p>
                  </a:txBody>
                  <a:tcPr/>
                </a:tc>
                <a:tc>
                  <a:txBody>
                    <a:bodyPr/>
                    <a:lstStyle/>
                    <a:p>
                      <a:r>
                        <a:rPr lang="en-US" sz="1200" dirty="0" smtClean="0"/>
                        <a:t>11.2</a:t>
                      </a:r>
                      <a:endParaRPr lang="en-US" sz="1200" dirty="0"/>
                    </a:p>
                  </a:txBody>
                  <a:tcPr/>
                </a:tc>
                <a:tc>
                  <a:txBody>
                    <a:bodyPr/>
                    <a:lstStyle/>
                    <a:p>
                      <a:r>
                        <a:rPr lang="en-US" sz="1200" dirty="0" smtClean="0"/>
                        <a:t>11.1</a:t>
                      </a:r>
                      <a:endParaRPr lang="en-US" sz="1200" dirty="0"/>
                    </a:p>
                  </a:txBody>
                  <a:tcPr/>
                </a:tc>
                <a:extLst>
                  <a:ext uri="{0D108BD9-81ED-4DB2-BD59-A6C34878D82A}">
                    <a16:rowId xmlns:a16="http://schemas.microsoft.com/office/drawing/2014/main" val="1177428101"/>
                  </a:ext>
                </a:extLst>
              </a:tr>
              <a:tr h="254307">
                <a:tc>
                  <a:txBody>
                    <a:bodyPr/>
                    <a:lstStyle/>
                    <a:p>
                      <a:r>
                        <a:rPr lang="en-US" sz="1200" dirty="0" smtClean="0"/>
                        <a:t>First S</a:t>
                      </a:r>
                      <a:endParaRPr lang="en-US" sz="1200" dirty="0"/>
                    </a:p>
                  </a:txBody>
                  <a:tcPr/>
                </a:tc>
                <a:tc>
                  <a:txBody>
                    <a:bodyPr/>
                    <a:lstStyle/>
                    <a:p>
                      <a:r>
                        <a:rPr lang="en-US" sz="1200" dirty="0" smtClean="0"/>
                        <a:t>17.95</a:t>
                      </a:r>
                      <a:endParaRPr lang="en-US" sz="1200" dirty="0"/>
                    </a:p>
                  </a:txBody>
                  <a:tcPr/>
                </a:tc>
                <a:tc>
                  <a:txBody>
                    <a:bodyPr/>
                    <a:lstStyle/>
                    <a:p>
                      <a:r>
                        <a:rPr lang="en-US" sz="1200" dirty="0" smtClean="0"/>
                        <a:t>17.8</a:t>
                      </a:r>
                      <a:endParaRPr lang="en-US" sz="1200" dirty="0"/>
                    </a:p>
                  </a:txBody>
                  <a:tcPr/>
                </a:tc>
                <a:extLst>
                  <a:ext uri="{0D108BD9-81ED-4DB2-BD59-A6C34878D82A}">
                    <a16:rowId xmlns:a16="http://schemas.microsoft.com/office/drawing/2014/main" val="228148840"/>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261792194"/>
              </p:ext>
            </p:extLst>
          </p:nvPr>
        </p:nvGraphicFramePr>
        <p:xfrm>
          <a:off x="4002498" y="5522909"/>
          <a:ext cx="2802393" cy="1188720"/>
        </p:xfrm>
        <a:graphic>
          <a:graphicData uri="http://schemas.openxmlformats.org/drawingml/2006/table">
            <a:tbl>
              <a:tblPr firstRow="1" bandRow="1">
                <a:tableStyleId>{5C22544A-7EE6-4342-B048-85BDC9FD1C3A}</a:tableStyleId>
              </a:tblPr>
              <a:tblGrid>
                <a:gridCol w="934131">
                  <a:extLst>
                    <a:ext uri="{9D8B030D-6E8A-4147-A177-3AD203B41FA5}">
                      <a16:colId xmlns:a16="http://schemas.microsoft.com/office/drawing/2014/main" val="728729985"/>
                    </a:ext>
                  </a:extLst>
                </a:gridCol>
                <a:gridCol w="934131">
                  <a:extLst>
                    <a:ext uri="{9D8B030D-6E8A-4147-A177-3AD203B41FA5}">
                      <a16:colId xmlns:a16="http://schemas.microsoft.com/office/drawing/2014/main" val="2852577086"/>
                    </a:ext>
                  </a:extLst>
                </a:gridCol>
                <a:gridCol w="934131">
                  <a:extLst>
                    <a:ext uri="{9D8B030D-6E8A-4147-A177-3AD203B41FA5}">
                      <a16:colId xmlns:a16="http://schemas.microsoft.com/office/drawing/2014/main" val="3727697107"/>
                    </a:ext>
                  </a:extLst>
                </a:gridCol>
              </a:tblGrid>
              <a:tr h="635096">
                <a:tc>
                  <a:txBody>
                    <a:bodyPr/>
                    <a:lstStyle/>
                    <a:p>
                      <a:endParaRPr lang="en-US" sz="1200" dirty="0"/>
                    </a:p>
                  </a:txBody>
                  <a:tcPr>
                    <a:solidFill>
                      <a:schemeClr val="bg1"/>
                    </a:solidFill>
                  </a:tcPr>
                </a:tc>
                <a:tc>
                  <a:txBody>
                    <a:bodyPr/>
                    <a:lstStyle/>
                    <a:p>
                      <a:r>
                        <a:rPr lang="en-US" sz="1200" dirty="0" smtClean="0"/>
                        <a:t>Manual picking time (s)</a:t>
                      </a:r>
                      <a:endParaRPr lang="en-US" sz="1200" dirty="0"/>
                    </a:p>
                  </a:txBody>
                  <a:tcPr/>
                </a:tc>
                <a:tc>
                  <a:txBody>
                    <a:bodyPr/>
                    <a:lstStyle/>
                    <a:p>
                      <a:r>
                        <a:rPr lang="en-US" sz="1200" dirty="0" smtClean="0"/>
                        <a:t>CNN picking time</a:t>
                      </a:r>
                      <a:r>
                        <a:rPr lang="en-US" sz="1200" baseline="0" dirty="0" smtClean="0"/>
                        <a:t> (s)</a:t>
                      </a:r>
                      <a:endParaRPr lang="en-US" sz="1200" dirty="0"/>
                    </a:p>
                  </a:txBody>
                  <a:tcPr/>
                </a:tc>
                <a:extLst>
                  <a:ext uri="{0D108BD9-81ED-4DB2-BD59-A6C34878D82A}">
                    <a16:rowId xmlns:a16="http://schemas.microsoft.com/office/drawing/2014/main" val="1137453475"/>
                  </a:ext>
                </a:extLst>
              </a:tr>
              <a:tr h="244268">
                <a:tc>
                  <a:txBody>
                    <a:bodyPr/>
                    <a:lstStyle/>
                    <a:p>
                      <a:r>
                        <a:rPr lang="en-US" sz="1200" dirty="0" smtClean="0"/>
                        <a:t>First P</a:t>
                      </a:r>
                      <a:endParaRPr lang="en-US" sz="1200" dirty="0"/>
                    </a:p>
                  </a:txBody>
                  <a:tcPr/>
                </a:tc>
                <a:tc>
                  <a:txBody>
                    <a:bodyPr/>
                    <a:lstStyle/>
                    <a:p>
                      <a:r>
                        <a:rPr lang="en-US" sz="1200" dirty="0" smtClean="0"/>
                        <a:t>11</a:t>
                      </a:r>
                      <a:endParaRPr lang="en-US" sz="1200" dirty="0"/>
                    </a:p>
                  </a:txBody>
                  <a:tcPr/>
                </a:tc>
                <a:tc>
                  <a:txBody>
                    <a:bodyPr/>
                    <a:lstStyle/>
                    <a:p>
                      <a:r>
                        <a:rPr lang="en-US" sz="1200" dirty="0" smtClean="0"/>
                        <a:t>10.5</a:t>
                      </a:r>
                      <a:endParaRPr lang="en-US" sz="1200" dirty="0"/>
                    </a:p>
                  </a:txBody>
                  <a:tcPr/>
                </a:tc>
                <a:extLst>
                  <a:ext uri="{0D108BD9-81ED-4DB2-BD59-A6C34878D82A}">
                    <a16:rowId xmlns:a16="http://schemas.microsoft.com/office/drawing/2014/main" val="1177428101"/>
                  </a:ext>
                </a:extLst>
              </a:tr>
              <a:tr h="244268">
                <a:tc>
                  <a:txBody>
                    <a:bodyPr/>
                    <a:lstStyle/>
                    <a:p>
                      <a:r>
                        <a:rPr lang="en-US" sz="1200" dirty="0" smtClean="0"/>
                        <a:t>First S</a:t>
                      </a:r>
                      <a:endParaRPr lang="en-US" sz="1200" dirty="0"/>
                    </a:p>
                  </a:txBody>
                  <a:tcPr/>
                </a:tc>
                <a:tc>
                  <a:txBody>
                    <a:bodyPr/>
                    <a:lstStyle/>
                    <a:p>
                      <a:r>
                        <a:rPr lang="en-US" sz="1200" dirty="0" smtClean="0"/>
                        <a:t>17.63</a:t>
                      </a:r>
                      <a:endParaRPr lang="en-US" sz="1200" dirty="0"/>
                    </a:p>
                  </a:txBody>
                  <a:tcPr/>
                </a:tc>
                <a:tc>
                  <a:txBody>
                    <a:bodyPr/>
                    <a:lstStyle/>
                    <a:p>
                      <a:r>
                        <a:rPr lang="en-US" sz="1200" dirty="0" smtClean="0"/>
                        <a:t>17.4</a:t>
                      </a:r>
                      <a:endParaRPr lang="en-US" sz="1200" dirty="0"/>
                    </a:p>
                  </a:txBody>
                  <a:tcPr/>
                </a:tc>
                <a:extLst>
                  <a:ext uri="{0D108BD9-81ED-4DB2-BD59-A6C34878D82A}">
                    <a16:rowId xmlns:a16="http://schemas.microsoft.com/office/drawing/2014/main" val="228148840"/>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326498461"/>
              </p:ext>
            </p:extLst>
          </p:nvPr>
        </p:nvGraphicFramePr>
        <p:xfrm>
          <a:off x="7411403" y="5522672"/>
          <a:ext cx="2944479" cy="1188957"/>
        </p:xfrm>
        <a:graphic>
          <a:graphicData uri="http://schemas.openxmlformats.org/drawingml/2006/table">
            <a:tbl>
              <a:tblPr firstRow="1" bandRow="1">
                <a:tableStyleId>{5C22544A-7EE6-4342-B048-85BDC9FD1C3A}</a:tableStyleId>
              </a:tblPr>
              <a:tblGrid>
                <a:gridCol w="981493">
                  <a:extLst>
                    <a:ext uri="{9D8B030D-6E8A-4147-A177-3AD203B41FA5}">
                      <a16:colId xmlns:a16="http://schemas.microsoft.com/office/drawing/2014/main" val="728729985"/>
                    </a:ext>
                  </a:extLst>
                </a:gridCol>
                <a:gridCol w="981493">
                  <a:extLst>
                    <a:ext uri="{9D8B030D-6E8A-4147-A177-3AD203B41FA5}">
                      <a16:colId xmlns:a16="http://schemas.microsoft.com/office/drawing/2014/main" val="2852577086"/>
                    </a:ext>
                  </a:extLst>
                </a:gridCol>
                <a:gridCol w="981493">
                  <a:extLst>
                    <a:ext uri="{9D8B030D-6E8A-4147-A177-3AD203B41FA5}">
                      <a16:colId xmlns:a16="http://schemas.microsoft.com/office/drawing/2014/main" val="3727697107"/>
                    </a:ext>
                  </a:extLst>
                </a:gridCol>
              </a:tblGrid>
              <a:tr h="640317">
                <a:tc>
                  <a:txBody>
                    <a:bodyPr/>
                    <a:lstStyle/>
                    <a:p>
                      <a:endParaRPr lang="en-US" sz="1200" dirty="0"/>
                    </a:p>
                  </a:txBody>
                  <a:tcPr>
                    <a:solidFill>
                      <a:schemeClr val="bg1"/>
                    </a:solidFill>
                  </a:tcPr>
                </a:tc>
                <a:tc>
                  <a:txBody>
                    <a:bodyPr/>
                    <a:lstStyle/>
                    <a:p>
                      <a:r>
                        <a:rPr lang="en-US" sz="1200" dirty="0" smtClean="0"/>
                        <a:t>Manual picking time (s)</a:t>
                      </a:r>
                      <a:endParaRPr lang="en-US" sz="1200" dirty="0"/>
                    </a:p>
                  </a:txBody>
                  <a:tcPr/>
                </a:tc>
                <a:tc>
                  <a:txBody>
                    <a:bodyPr/>
                    <a:lstStyle/>
                    <a:p>
                      <a:r>
                        <a:rPr lang="en-US" sz="1200" dirty="0" smtClean="0"/>
                        <a:t>CNN picking time</a:t>
                      </a:r>
                      <a:r>
                        <a:rPr lang="en-US" sz="1200" baseline="0" dirty="0" smtClean="0"/>
                        <a:t> (s)</a:t>
                      </a:r>
                      <a:endParaRPr lang="en-US" sz="1200" dirty="0"/>
                    </a:p>
                  </a:txBody>
                  <a:tcPr/>
                </a:tc>
                <a:extLst>
                  <a:ext uri="{0D108BD9-81ED-4DB2-BD59-A6C34878D82A}">
                    <a16:rowId xmlns:a16="http://schemas.microsoft.com/office/drawing/2014/main" val="1137453475"/>
                  </a:ext>
                </a:extLst>
              </a:tr>
              <a:tr h="246276">
                <a:tc>
                  <a:txBody>
                    <a:bodyPr/>
                    <a:lstStyle/>
                    <a:p>
                      <a:r>
                        <a:rPr lang="en-US" sz="1200" dirty="0" smtClean="0"/>
                        <a:t>First P</a:t>
                      </a:r>
                      <a:endParaRPr lang="en-US" sz="1200" dirty="0"/>
                    </a:p>
                  </a:txBody>
                  <a:tcPr/>
                </a:tc>
                <a:tc>
                  <a:txBody>
                    <a:bodyPr/>
                    <a:lstStyle/>
                    <a:p>
                      <a:r>
                        <a:rPr lang="en-US" sz="1200" dirty="0" smtClean="0"/>
                        <a:t>10.8</a:t>
                      </a:r>
                      <a:endParaRPr lang="en-US" sz="1200" dirty="0"/>
                    </a:p>
                  </a:txBody>
                  <a:tcPr/>
                </a:tc>
                <a:tc>
                  <a:txBody>
                    <a:bodyPr/>
                    <a:lstStyle/>
                    <a:p>
                      <a:r>
                        <a:rPr lang="en-US" sz="1200" dirty="0" smtClean="0"/>
                        <a:t>10.3</a:t>
                      </a:r>
                      <a:endParaRPr lang="en-US" sz="1200" dirty="0"/>
                    </a:p>
                  </a:txBody>
                  <a:tcPr/>
                </a:tc>
                <a:extLst>
                  <a:ext uri="{0D108BD9-81ED-4DB2-BD59-A6C34878D82A}">
                    <a16:rowId xmlns:a16="http://schemas.microsoft.com/office/drawing/2014/main" val="1177428101"/>
                  </a:ext>
                </a:extLst>
              </a:tr>
              <a:tr h="246276">
                <a:tc>
                  <a:txBody>
                    <a:bodyPr/>
                    <a:lstStyle/>
                    <a:p>
                      <a:r>
                        <a:rPr lang="en-US" sz="1200" dirty="0" smtClean="0"/>
                        <a:t>First S</a:t>
                      </a:r>
                      <a:endParaRPr lang="en-US" sz="1200" dirty="0"/>
                    </a:p>
                  </a:txBody>
                  <a:tcPr/>
                </a:tc>
                <a:tc>
                  <a:txBody>
                    <a:bodyPr/>
                    <a:lstStyle/>
                    <a:p>
                      <a:r>
                        <a:rPr lang="en-US" sz="1200" dirty="0" smtClean="0"/>
                        <a:t>17.42</a:t>
                      </a:r>
                      <a:endParaRPr lang="en-US" sz="1200" dirty="0"/>
                    </a:p>
                  </a:txBody>
                  <a:tcPr/>
                </a:tc>
                <a:tc>
                  <a:txBody>
                    <a:bodyPr/>
                    <a:lstStyle/>
                    <a:p>
                      <a:r>
                        <a:rPr lang="en-US" sz="1200" dirty="0" smtClean="0"/>
                        <a:t>17.3</a:t>
                      </a:r>
                      <a:endParaRPr lang="en-US" sz="1200" dirty="0"/>
                    </a:p>
                  </a:txBody>
                  <a:tcPr/>
                </a:tc>
                <a:extLst>
                  <a:ext uri="{0D108BD9-81ED-4DB2-BD59-A6C34878D82A}">
                    <a16:rowId xmlns:a16="http://schemas.microsoft.com/office/drawing/2014/main" val="228148840"/>
                  </a:ext>
                </a:extLst>
              </a:tr>
            </a:tbl>
          </a:graphicData>
        </a:graphic>
      </p:graphicFrame>
    </p:spTree>
    <p:extLst>
      <p:ext uri="{BB962C8B-B14F-4D97-AF65-F5344CB8AC3E}">
        <p14:creationId xmlns:p14="http://schemas.microsoft.com/office/powerpoint/2010/main" val="20330199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34"/>
          </p:nvPr>
        </p:nvSpPr>
        <p:spPr/>
        <p:txBody>
          <a:bodyPr/>
          <a:lstStyle/>
          <a:p>
            <a:fld id="{19B51A1E-902D-48AF-9020-955120F399B6}" type="slidenum">
              <a:rPr lang="en-US" noProof="0" smtClean="0"/>
              <a:pPr/>
              <a:t>17</a:t>
            </a:fld>
            <a:endParaRPr lang="en-US" noProof="0" dirty="0"/>
          </a:p>
        </p:txBody>
      </p:sp>
      <p:sp>
        <p:nvSpPr>
          <p:cNvPr id="5" name="Title 4"/>
          <p:cNvSpPr>
            <a:spLocks noGrp="1"/>
          </p:cNvSpPr>
          <p:nvPr>
            <p:ph type="title"/>
          </p:nvPr>
        </p:nvSpPr>
        <p:spPr>
          <a:xfrm>
            <a:off x="431800" y="180000"/>
            <a:ext cx="9131100" cy="432000"/>
          </a:xfrm>
        </p:spPr>
        <p:txBody>
          <a:bodyPr/>
          <a:lstStyle/>
          <a:p>
            <a:r>
              <a:rPr lang="en-US" dirty="0" smtClean="0"/>
              <a:t>ninth </a:t>
            </a:r>
            <a:r>
              <a:rPr lang="en-US" dirty="0"/>
              <a:t>event: </a:t>
            </a:r>
            <a:r>
              <a:rPr lang="en-US" dirty="0" smtClean="0"/>
              <a:t>11-09-08 18:13:46</a:t>
            </a:r>
            <a:endParaRPr lang="en-US" dirty="0"/>
          </a:p>
        </p:txBody>
      </p:sp>
      <p:sp>
        <p:nvSpPr>
          <p:cNvPr id="6" name="Text Placeholder 5"/>
          <p:cNvSpPr>
            <a:spLocks noGrp="1"/>
          </p:cNvSpPr>
          <p:nvPr>
            <p:ph type="body" sz="quarter" idx="32"/>
          </p:nvPr>
        </p:nvSpPr>
        <p:spPr>
          <a:xfrm>
            <a:off x="6731000" y="216000"/>
            <a:ext cx="3669145" cy="360000"/>
          </a:xfrm>
        </p:spPr>
        <p:txBody>
          <a:bodyPr/>
          <a:lstStyle/>
          <a:p>
            <a:r>
              <a:rPr lang="en-US" dirty="0" smtClean="0"/>
              <a:t>Left to right: IIDM, TACM, TK2M</a:t>
            </a:r>
            <a:endParaRPr lang="en-US" dirty="0"/>
          </a:p>
        </p:txBody>
      </p:sp>
      <p:pic>
        <p:nvPicPr>
          <p:cNvPr id="10" name="Content Placeholder 9"/>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431800" y="612000"/>
            <a:ext cx="3181866" cy="4772800"/>
          </a:xfr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4648" y="648000"/>
            <a:ext cx="3157867" cy="47368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3951" y="612000"/>
            <a:ext cx="3181866" cy="4772800"/>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1405589479"/>
              </p:ext>
            </p:extLst>
          </p:nvPr>
        </p:nvGraphicFramePr>
        <p:xfrm>
          <a:off x="713165" y="5487354"/>
          <a:ext cx="2619135" cy="1188720"/>
        </p:xfrm>
        <a:graphic>
          <a:graphicData uri="http://schemas.openxmlformats.org/drawingml/2006/table">
            <a:tbl>
              <a:tblPr firstRow="1" bandRow="1">
                <a:tableStyleId>{5C22544A-7EE6-4342-B048-85BDC9FD1C3A}</a:tableStyleId>
              </a:tblPr>
              <a:tblGrid>
                <a:gridCol w="873045">
                  <a:extLst>
                    <a:ext uri="{9D8B030D-6E8A-4147-A177-3AD203B41FA5}">
                      <a16:colId xmlns:a16="http://schemas.microsoft.com/office/drawing/2014/main" val="728729985"/>
                    </a:ext>
                  </a:extLst>
                </a:gridCol>
                <a:gridCol w="873045">
                  <a:extLst>
                    <a:ext uri="{9D8B030D-6E8A-4147-A177-3AD203B41FA5}">
                      <a16:colId xmlns:a16="http://schemas.microsoft.com/office/drawing/2014/main" val="2852577086"/>
                    </a:ext>
                  </a:extLst>
                </a:gridCol>
                <a:gridCol w="873045">
                  <a:extLst>
                    <a:ext uri="{9D8B030D-6E8A-4147-A177-3AD203B41FA5}">
                      <a16:colId xmlns:a16="http://schemas.microsoft.com/office/drawing/2014/main" val="3727697107"/>
                    </a:ext>
                  </a:extLst>
                </a:gridCol>
              </a:tblGrid>
              <a:tr h="562009">
                <a:tc>
                  <a:txBody>
                    <a:bodyPr/>
                    <a:lstStyle/>
                    <a:p>
                      <a:endParaRPr lang="en-US" sz="1200" dirty="0"/>
                    </a:p>
                  </a:txBody>
                  <a:tcPr>
                    <a:solidFill>
                      <a:schemeClr val="bg1"/>
                    </a:solidFill>
                  </a:tcPr>
                </a:tc>
                <a:tc>
                  <a:txBody>
                    <a:bodyPr/>
                    <a:lstStyle/>
                    <a:p>
                      <a:r>
                        <a:rPr lang="en-US" sz="1200" dirty="0" smtClean="0"/>
                        <a:t>Manual picking time (s)</a:t>
                      </a:r>
                      <a:endParaRPr lang="en-US" sz="1200" dirty="0"/>
                    </a:p>
                  </a:txBody>
                  <a:tcPr/>
                </a:tc>
                <a:tc>
                  <a:txBody>
                    <a:bodyPr/>
                    <a:lstStyle/>
                    <a:p>
                      <a:r>
                        <a:rPr lang="en-US" sz="1200" dirty="0" smtClean="0"/>
                        <a:t>CNN picking time</a:t>
                      </a:r>
                      <a:r>
                        <a:rPr lang="en-US" sz="1200" baseline="0" dirty="0" smtClean="0"/>
                        <a:t> (s)</a:t>
                      </a:r>
                      <a:endParaRPr lang="en-US" sz="1200" dirty="0"/>
                    </a:p>
                  </a:txBody>
                  <a:tcPr/>
                </a:tc>
                <a:extLst>
                  <a:ext uri="{0D108BD9-81ED-4DB2-BD59-A6C34878D82A}">
                    <a16:rowId xmlns:a16="http://schemas.microsoft.com/office/drawing/2014/main" val="1137453475"/>
                  </a:ext>
                </a:extLst>
              </a:tr>
              <a:tr h="216157">
                <a:tc>
                  <a:txBody>
                    <a:bodyPr/>
                    <a:lstStyle/>
                    <a:p>
                      <a:r>
                        <a:rPr lang="en-US" sz="1200" dirty="0" smtClean="0"/>
                        <a:t>First P</a:t>
                      </a:r>
                      <a:endParaRPr lang="en-US" sz="1200" dirty="0"/>
                    </a:p>
                  </a:txBody>
                  <a:tcPr/>
                </a:tc>
                <a:tc>
                  <a:txBody>
                    <a:bodyPr/>
                    <a:lstStyle/>
                    <a:p>
                      <a:r>
                        <a:rPr lang="en-US" sz="1200" dirty="0" smtClean="0"/>
                        <a:t>11</a:t>
                      </a:r>
                      <a:endParaRPr lang="en-US" sz="1200" dirty="0"/>
                    </a:p>
                  </a:txBody>
                  <a:tcPr/>
                </a:tc>
                <a:tc>
                  <a:txBody>
                    <a:bodyPr/>
                    <a:lstStyle/>
                    <a:p>
                      <a:r>
                        <a:rPr lang="en-US" sz="1200" dirty="0" smtClean="0"/>
                        <a:t>10.9</a:t>
                      </a:r>
                      <a:endParaRPr lang="en-US" sz="1200" dirty="0"/>
                    </a:p>
                  </a:txBody>
                  <a:tcPr/>
                </a:tc>
                <a:extLst>
                  <a:ext uri="{0D108BD9-81ED-4DB2-BD59-A6C34878D82A}">
                    <a16:rowId xmlns:a16="http://schemas.microsoft.com/office/drawing/2014/main" val="1177428101"/>
                  </a:ext>
                </a:extLst>
              </a:tr>
              <a:tr h="216157">
                <a:tc>
                  <a:txBody>
                    <a:bodyPr/>
                    <a:lstStyle/>
                    <a:p>
                      <a:r>
                        <a:rPr lang="en-US" sz="1200" dirty="0" smtClean="0"/>
                        <a:t>First S</a:t>
                      </a:r>
                      <a:endParaRPr lang="en-US" sz="1200" dirty="0"/>
                    </a:p>
                  </a:txBody>
                  <a:tcPr/>
                </a:tc>
                <a:tc>
                  <a:txBody>
                    <a:bodyPr/>
                    <a:lstStyle/>
                    <a:p>
                      <a:r>
                        <a:rPr lang="en-US" sz="1200" dirty="0" smtClean="0"/>
                        <a:t>17.84</a:t>
                      </a:r>
                      <a:endParaRPr lang="en-US" sz="1200" dirty="0"/>
                    </a:p>
                  </a:txBody>
                  <a:tcPr/>
                </a:tc>
                <a:tc>
                  <a:txBody>
                    <a:bodyPr/>
                    <a:lstStyle/>
                    <a:p>
                      <a:r>
                        <a:rPr lang="en-US" sz="1200" dirty="0" smtClean="0"/>
                        <a:t>17.7</a:t>
                      </a:r>
                      <a:endParaRPr lang="en-US" sz="1200" dirty="0"/>
                    </a:p>
                  </a:txBody>
                  <a:tcPr/>
                </a:tc>
                <a:extLst>
                  <a:ext uri="{0D108BD9-81ED-4DB2-BD59-A6C34878D82A}">
                    <a16:rowId xmlns:a16="http://schemas.microsoft.com/office/drawing/2014/main" val="228148840"/>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742209406"/>
              </p:ext>
            </p:extLst>
          </p:nvPr>
        </p:nvGraphicFramePr>
        <p:xfrm>
          <a:off x="4284633" y="5420800"/>
          <a:ext cx="2220501" cy="1188720"/>
        </p:xfrm>
        <a:graphic>
          <a:graphicData uri="http://schemas.openxmlformats.org/drawingml/2006/table">
            <a:tbl>
              <a:tblPr firstRow="1" bandRow="1">
                <a:tableStyleId>{5C22544A-7EE6-4342-B048-85BDC9FD1C3A}</a:tableStyleId>
              </a:tblPr>
              <a:tblGrid>
                <a:gridCol w="740167">
                  <a:extLst>
                    <a:ext uri="{9D8B030D-6E8A-4147-A177-3AD203B41FA5}">
                      <a16:colId xmlns:a16="http://schemas.microsoft.com/office/drawing/2014/main" val="728729985"/>
                    </a:ext>
                  </a:extLst>
                </a:gridCol>
                <a:gridCol w="740167">
                  <a:extLst>
                    <a:ext uri="{9D8B030D-6E8A-4147-A177-3AD203B41FA5}">
                      <a16:colId xmlns:a16="http://schemas.microsoft.com/office/drawing/2014/main" val="2852577086"/>
                    </a:ext>
                  </a:extLst>
                </a:gridCol>
                <a:gridCol w="740167">
                  <a:extLst>
                    <a:ext uri="{9D8B030D-6E8A-4147-A177-3AD203B41FA5}">
                      <a16:colId xmlns:a16="http://schemas.microsoft.com/office/drawing/2014/main" val="3727697107"/>
                    </a:ext>
                  </a:extLst>
                </a:gridCol>
              </a:tblGrid>
              <a:tr h="530685">
                <a:tc>
                  <a:txBody>
                    <a:bodyPr/>
                    <a:lstStyle/>
                    <a:p>
                      <a:endParaRPr lang="en-US" sz="1200" dirty="0"/>
                    </a:p>
                  </a:txBody>
                  <a:tcPr>
                    <a:solidFill>
                      <a:schemeClr val="bg1"/>
                    </a:solidFill>
                  </a:tcPr>
                </a:tc>
                <a:tc>
                  <a:txBody>
                    <a:bodyPr/>
                    <a:lstStyle/>
                    <a:p>
                      <a:r>
                        <a:rPr lang="en-US" sz="1200" dirty="0" smtClean="0"/>
                        <a:t>Manual picking time (s)</a:t>
                      </a:r>
                      <a:endParaRPr lang="en-US" sz="1200" dirty="0"/>
                    </a:p>
                  </a:txBody>
                  <a:tcPr/>
                </a:tc>
                <a:tc>
                  <a:txBody>
                    <a:bodyPr/>
                    <a:lstStyle/>
                    <a:p>
                      <a:r>
                        <a:rPr lang="en-US" sz="1200" dirty="0" smtClean="0"/>
                        <a:t>CNN picking time</a:t>
                      </a:r>
                      <a:r>
                        <a:rPr lang="en-US" sz="1200" baseline="0" dirty="0" smtClean="0"/>
                        <a:t> (s)</a:t>
                      </a:r>
                      <a:endParaRPr lang="en-US" sz="1200" dirty="0"/>
                    </a:p>
                  </a:txBody>
                  <a:tcPr/>
                </a:tc>
                <a:extLst>
                  <a:ext uri="{0D108BD9-81ED-4DB2-BD59-A6C34878D82A}">
                    <a16:rowId xmlns:a16="http://schemas.microsoft.com/office/drawing/2014/main" val="1137453475"/>
                  </a:ext>
                </a:extLst>
              </a:tr>
              <a:tr h="204110">
                <a:tc>
                  <a:txBody>
                    <a:bodyPr/>
                    <a:lstStyle/>
                    <a:p>
                      <a:r>
                        <a:rPr lang="en-US" sz="1200" dirty="0" smtClean="0"/>
                        <a:t>First P</a:t>
                      </a:r>
                      <a:endParaRPr lang="en-US" sz="1200" dirty="0"/>
                    </a:p>
                  </a:txBody>
                  <a:tcPr/>
                </a:tc>
                <a:tc>
                  <a:txBody>
                    <a:bodyPr/>
                    <a:lstStyle/>
                    <a:p>
                      <a:r>
                        <a:rPr lang="en-US" sz="1200" dirty="0" smtClean="0"/>
                        <a:t>10.8</a:t>
                      </a:r>
                      <a:endParaRPr lang="en-US" sz="1200" dirty="0"/>
                    </a:p>
                  </a:txBody>
                  <a:tcPr/>
                </a:tc>
                <a:tc>
                  <a:txBody>
                    <a:bodyPr/>
                    <a:lstStyle/>
                    <a:p>
                      <a:r>
                        <a:rPr lang="en-US" sz="1200" dirty="0" smtClean="0"/>
                        <a:t>10.6</a:t>
                      </a:r>
                      <a:endParaRPr lang="en-US" sz="1200" dirty="0"/>
                    </a:p>
                  </a:txBody>
                  <a:tcPr/>
                </a:tc>
                <a:extLst>
                  <a:ext uri="{0D108BD9-81ED-4DB2-BD59-A6C34878D82A}">
                    <a16:rowId xmlns:a16="http://schemas.microsoft.com/office/drawing/2014/main" val="1177428101"/>
                  </a:ext>
                </a:extLst>
              </a:tr>
              <a:tr h="204110">
                <a:tc>
                  <a:txBody>
                    <a:bodyPr/>
                    <a:lstStyle/>
                    <a:p>
                      <a:r>
                        <a:rPr lang="en-US" sz="1200" dirty="0" smtClean="0"/>
                        <a:t>First S</a:t>
                      </a:r>
                      <a:endParaRPr lang="en-US" sz="1200" dirty="0"/>
                    </a:p>
                  </a:txBody>
                  <a:tcPr/>
                </a:tc>
                <a:tc>
                  <a:txBody>
                    <a:bodyPr/>
                    <a:lstStyle/>
                    <a:p>
                      <a:r>
                        <a:rPr lang="en-US" sz="1200" dirty="0" smtClean="0"/>
                        <a:t>17.37</a:t>
                      </a:r>
                      <a:endParaRPr lang="en-US" sz="1200" dirty="0"/>
                    </a:p>
                  </a:txBody>
                  <a:tcPr/>
                </a:tc>
                <a:tc>
                  <a:txBody>
                    <a:bodyPr/>
                    <a:lstStyle/>
                    <a:p>
                      <a:r>
                        <a:rPr lang="en-US" sz="1200" dirty="0" smtClean="0"/>
                        <a:t>17.4</a:t>
                      </a:r>
                      <a:endParaRPr lang="en-US" sz="1200" dirty="0"/>
                    </a:p>
                  </a:txBody>
                  <a:tcPr/>
                </a:tc>
                <a:extLst>
                  <a:ext uri="{0D108BD9-81ED-4DB2-BD59-A6C34878D82A}">
                    <a16:rowId xmlns:a16="http://schemas.microsoft.com/office/drawing/2014/main" val="228148840"/>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426965865"/>
              </p:ext>
            </p:extLst>
          </p:nvPr>
        </p:nvGraphicFramePr>
        <p:xfrm>
          <a:off x="7744420" y="5456800"/>
          <a:ext cx="2258322" cy="1251604"/>
        </p:xfrm>
        <a:graphic>
          <a:graphicData uri="http://schemas.openxmlformats.org/drawingml/2006/table">
            <a:tbl>
              <a:tblPr firstRow="1" bandRow="1">
                <a:tableStyleId>{5C22544A-7EE6-4342-B048-85BDC9FD1C3A}</a:tableStyleId>
              </a:tblPr>
              <a:tblGrid>
                <a:gridCol w="752774">
                  <a:extLst>
                    <a:ext uri="{9D8B030D-6E8A-4147-A177-3AD203B41FA5}">
                      <a16:colId xmlns:a16="http://schemas.microsoft.com/office/drawing/2014/main" val="728729985"/>
                    </a:ext>
                  </a:extLst>
                </a:gridCol>
                <a:gridCol w="752774">
                  <a:extLst>
                    <a:ext uri="{9D8B030D-6E8A-4147-A177-3AD203B41FA5}">
                      <a16:colId xmlns:a16="http://schemas.microsoft.com/office/drawing/2014/main" val="2852577086"/>
                    </a:ext>
                  </a:extLst>
                </a:gridCol>
                <a:gridCol w="752774">
                  <a:extLst>
                    <a:ext uri="{9D8B030D-6E8A-4147-A177-3AD203B41FA5}">
                      <a16:colId xmlns:a16="http://schemas.microsoft.com/office/drawing/2014/main" val="3727697107"/>
                    </a:ext>
                  </a:extLst>
                </a:gridCol>
              </a:tblGrid>
              <a:tr h="702964">
                <a:tc>
                  <a:txBody>
                    <a:bodyPr/>
                    <a:lstStyle/>
                    <a:p>
                      <a:endParaRPr lang="en-US" sz="1200" dirty="0"/>
                    </a:p>
                  </a:txBody>
                  <a:tcPr>
                    <a:solidFill>
                      <a:schemeClr val="bg1"/>
                    </a:solidFill>
                  </a:tcPr>
                </a:tc>
                <a:tc>
                  <a:txBody>
                    <a:bodyPr/>
                    <a:lstStyle/>
                    <a:p>
                      <a:r>
                        <a:rPr lang="en-US" sz="1200" dirty="0" smtClean="0"/>
                        <a:t>Manual picking time (s)</a:t>
                      </a:r>
                      <a:endParaRPr lang="en-US" sz="1200" dirty="0"/>
                    </a:p>
                  </a:txBody>
                  <a:tcPr/>
                </a:tc>
                <a:tc>
                  <a:txBody>
                    <a:bodyPr/>
                    <a:lstStyle/>
                    <a:p>
                      <a:r>
                        <a:rPr lang="en-US" sz="1200" dirty="0" smtClean="0"/>
                        <a:t>CNN picking time</a:t>
                      </a:r>
                      <a:r>
                        <a:rPr lang="en-US" sz="1200" baseline="0" dirty="0" smtClean="0"/>
                        <a:t> (s)</a:t>
                      </a:r>
                      <a:endParaRPr lang="en-US" sz="1200" dirty="0"/>
                    </a:p>
                  </a:txBody>
                  <a:tcPr/>
                </a:tc>
                <a:extLst>
                  <a:ext uri="{0D108BD9-81ED-4DB2-BD59-A6C34878D82A}">
                    <a16:rowId xmlns:a16="http://schemas.microsoft.com/office/drawing/2014/main" val="1137453475"/>
                  </a:ext>
                </a:extLst>
              </a:tr>
              <a:tr h="270371">
                <a:tc>
                  <a:txBody>
                    <a:bodyPr/>
                    <a:lstStyle/>
                    <a:p>
                      <a:r>
                        <a:rPr lang="en-US" sz="1200" dirty="0" smtClean="0"/>
                        <a:t>First P</a:t>
                      </a:r>
                      <a:endParaRPr lang="en-US" sz="1200" dirty="0"/>
                    </a:p>
                  </a:txBody>
                  <a:tcPr/>
                </a:tc>
                <a:tc>
                  <a:txBody>
                    <a:bodyPr/>
                    <a:lstStyle/>
                    <a:p>
                      <a:r>
                        <a:rPr lang="en-US" sz="1200" dirty="0" smtClean="0"/>
                        <a:t>10.6</a:t>
                      </a:r>
                      <a:endParaRPr lang="en-US" sz="1200" dirty="0"/>
                    </a:p>
                  </a:txBody>
                  <a:tcPr/>
                </a:tc>
                <a:tc>
                  <a:txBody>
                    <a:bodyPr/>
                    <a:lstStyle/>
                    <a:p>
                      <a:r>
                        <a:rPr lang="en-US" sz="1200" dirty="0" smtClean="0"/>
                        <a:t>10.7</a:t>
                      </a:r>
                      <a:endParaRPr lang="en-US" sz="1200" dirty="0"/>
                    </a:p>
                  </a:txBody>
                  <a:tcPr/>
                </a:tc>
                <a:extLst>
                  <a:ext uri="{0D108BD9-81ED-4DB2-BD59-A6C34878D82A}">
                    <a16:rowId xmlns:a16="http://schemas.microsoft.com/office/drawing/2014/main" val="1177428101"/>
                  </a:ext>
                </a:extLst>
              </a:tr>
              <a:tr h="270371">
                <a:tc>
                  <a:txBody>
                    <a:bodyPr/>
                    <a:lstStyle/>
                    <a:p>
                      <a:r>
                        <a:rPr lang="en-US" sz="1200" dirty="0" smtClean="0"/>
                        <a:t>First S</a:t>
                      </a:r>
                      <a:endParaRPr lang="en-US" sz="1200" dirty="0"/>
                    </a:p>
                  </a:txBody>
                  <a:tcPr/>
                </a:tc>
                <a:tc>
                  <a:txBody>
                    <a:bodyPr/>
                    <a:lstStyle/>
                    <a:p>
                      <a:r>
                        <a:rPr lang="en-US" sz="1200" dirty="0" smtClean="0"/>
                        <a:t>17.16</a:t>
                      </a:r>
                      <a:endParaRPr lang="en-US" sz="1200" dirty="0"/>
                    </a:p>
                  </a:txBody>
                  <a:tcPr/>
                </a:tc>
                <a:tc>
                  <a:txBody>
                    <a:bodyPr/>
                    <a:lstStyle/>
                    <a:p>
                      <a:r>
                        <a:rPr lang="en-US" sz="1200" dirty="0" smtClean="0"/>
                        <a:t>17.1</a:t>
                      </a:r>
                      <a:endParaRPr lang="en-US" sz="1200" dirty="0"/>
                    </a:p>
                  </a:txBody>
                  <a:tcPr/>
                </a:tc>
                <a:extLst>
                  <a:ext uri="{0D108BD9-81ED-4DB2-BD59-A6C34878D82A}">
                    <a16:rowId xmlns:a16="http://schemas.microsoft.com/office/drawing/2014/main" val="228148840"/>
                  </a:ext>
                </a:extLst>
              </a:tr>
            </a:tbl>
          </a:graphicData>
        </a:graphic>
      </p:graphicFrame>
    </p:spTree>
    <p:extLst>
      <p:ext uri="{BB962C8B-B14F-4D97-AF65-F5344CB8AC3E}">
        <p14:creationId xmlns:p14="http://schemas.microsoft.com/office/powerpoint/2010/main" val="33747768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34"/>
          </p:nvPr>
        </p:nvSpPr>
        <p:spPr/>
        <p:txBody>
          <a:bodyPr/>
          <a:lstStyle/>
          <a:p>
            <a:fld id="{19B51A1E-902D-48AF-9020-955120F399B6}" type="slidenum">
              <a:rPr lang="en-US" noProof="0" smtClean="0"/>
              <a:pPr/>
              <a:t>18</a:t>
            </a:fld>
            <a:endParaRPr lang="en-US" noProof="0" dirty="0"/>
          </a:p>
        </p:txBody>
      </p:sp>
      <p:sp>
        <p:nvSpPr>
          <p:cNvPr id="5" name="Title 4"/>
          <p:cNvSpPr>
            <a:spLocks noGrp="1"/>
          </p:cNvSpPr>
          <p:nvPr>
            <p:ph type="title"/>
          </p:nvPr>
        </p:nvSpPr>
        <p:spPr>
          <a:xfrm>
            <a:off x="431800" y="265745"/>
            <a:ext cx="9131100" cy="432000"/>
          </a:xfrm>
        </p:spPr>
        <p:txBody>
          <a:bodyPr/>
          <a:lstStyle/>
          <a:p>
            <a:r>
              <a:rPr lang="en-US" dirty="0" smtClean="0"/>
              <a:t>Tenth </a:t>
            </a:r>
            <a:r>
              <a:rPr lang="en-US" dirty="0"/>
              <a:t>event: </a:t>
            </a:r>
            <a:r>
              <a:rPr lang="en-US" dirty="0" smtClean="0"/>
              <a:t>11-09-10 15:00:35</a:t>
            </a:r>
            <a:endParaRPr lang="en-US" dirty="0"/>
          </a:p>
        </p:txBody>
      </p:sp>
      <p:sp>
        <p:nvSpPr>
          <p:cNvPr id="6" name="Text Placeholder 5"/>
          <p:cNvSpPr>
            <a:spLocks noGrp="1"/>
          </p:cNvSpPr>
          <p:nvPr>
            <p:ph type="body" sz="quarter" idx="32"/>
          </p:nvPr>
        </p:nvSpPr>
        <p:spPr>
          <a:xfrm>
            <a:off x="6653329" y="265745"/>
            <a:ext cx="4704573" cy="462836"/>
          </a:xfrm>
        </p:spPr>
        <p:txBody>
          <a:bodyPr/>
          <a:lstStyle/>
          <a:p>
            <a:r>
              <a:rPr lang="en-US" dirty="0" smtClean="0"/>
              <a:t>Left to right: IIDM, TACM, TK2M station</a:t>
            </a:r>
            <a:endParaRPr lang="en-US" dirty="0"/>
          </a:p>
        </p:txBody>
      </p:sp>
      <p:pic>
        <p:nvPicPr>
          <p:cNvPr id="10" name="Content Placeholder 9"/>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431801" y="728581"/>
            <a:ext cx="3128776" cy="4693164"/>
          </a:xfr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6223" y="728581"/>
            <a:ext cx="3128776" cy="4693164"/>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7699" y="728581"/>
            <a:ext cx="3128776" cy="4693164"/>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618476683"/>
              </p:ext>
            </p:extLst>
          </p:nvPr>
        </p:nvGraphicFramePr>
        <p:xfrm>
          <a:off x="890684" y="5452581"/>
          <a:ext cx="2323572" cy="1298987"/>
        </p:xfrm>
        <a:graphic>
          <a:graphicData uri="http://schemas.openxmlformats.org/drawingml/2006/table">
            <a:tbl>
              <a:tblPr firstRow="1" bandRow="1">
                <a:tableStyleId>{5C22544A-7EE6-4342-B048-85BDC9FD1C3A}</a:tableStyleId>
              </a:tblPr>
              <a:tblGrid>
                <a:gridCol w="774524">
                  <a:extLst>
                    <a:ext uri="{9D8B030D-6E8A-4147-A177-3AD203B41FA5}">
                      <a16:colId xmlns:a16="http://schemas.microsoft.com/office/drawing/2014/main" val="728729985"/>
                    </a:ext>
                  </a:extLst>
                </a:gridCol>
                <a:gridCol w="774524">
                  <a:extLst>
                    <a:ext uri="{9D8B030D-6E8A-4147-A177-3AD203B41FA5}">
                      <a16:colId xmlns:a16="http://schemas.microsoft.com/office/drawing/2014/main" val="2852577086"/>
                    </a:ext>
                  </a:extLst>
                </a:gridCol>
                <a:gridCol w="774524">
                  <a:extLst>
                    <a:ext uri="{9D8B030D-6E8A-4147-A177-3AD203B41FA5}">
                      <a16:colId xmlns:a16="http://schemas.microsoft.com/office/drawing/2014/main" val="3727697107"/>
                    </a:ext>
                  </a:extLst>
                </a:gridCol>
              </a:tblGrid>
              <a:tr h="704269">
                <a:tc>
                  <a:txBody>
                    <a:bodyPr/>
                    <a:lstStyle/>
                    <a:p>
                      <a:endParaRPr lang="en-US" sz="1200" dirty="0"/>
                    </a:p>
                  </a:txBody>
                  <a:tcPr>
                    <a:solidFill>
                      <a:schemeClr val="bg1"/>
                    </a:solidFill>
                  </a:tcPr>
                </a:tc>
                <a:tc>
                  <a:txBody>
                    <a:bodyPr/>
                    <a:lstStyle/>
                    <a:p>
                      <a:r>
                        <a:rPr lang="en-US" sz="1200" dirty="0" smtClean="0"/>
                        <a:t>Manual picking time (s)</a:t>
                      </a:r>
                      <a:endParaRPr lang="en-US" sz="1200" dirty="0"/>
                    </a:p>
                  </a:txBody>
                  <a:tcPr/>
                </a:tc>
                <a:tc>
                  <a:txBody>
                    <a:bodyPr/>
                    <a:lstStyle/>
                    <a:p>
                      <a:r>
                        <a:rPr lang="en-US" sz="1200" dirty="0" smtClean="0"/>
                        <a:t>CNN picking time</a:t>
                      </a:r>
                      <a:r>
                        <a:rPr lang="en-US" sz="1200" baseline="0" dirty="0" smtClean="0"/>
                        <a:t> (s)</a:t>
                      </a:r>
                      <a:endParaRPr lang="en-US" sz="1200" dirty="0"/>
                    </a:p>
                  </a:txBody>
                  <a:tcPr/>
                </a:tc>
                <a:extLst>
                  <a:ext uri="{0D108BD9-81ED-4DB2-BD59-A6C34878D82A}">
                    <a16:rowId xmlns:a16="http://schemas.microsoft.com/office/drawing/2014/main" val="1137453475"/>
                  </a:ext>
                </a:extLst>
              </a:tr>
              <a:tr h="297359">
                <a:tc>
                  <a:txBody>
                    <a:bodyPr/>
                    <a:lstStyle/>
                    <a:p>
                      <a:r>
                        <a:rPr lang="en-US" sz="1200" dirty="0" smtClean="0"/>
                        <a:t>First P</a:t>
                      </a:r>
                      <a:endParaRPr lang="en-US" sz="1200" dirty="0"/>
                    </a:p>
                  </a:txBody>
                  <a:tcPr/>
                </a:tc>
                <a:tc>
                  <a:txBody>
                    <a:bodyPr/>
                    <a:lstStyle/>
                    <a:p>
                      <a:r>
                        <a:rPr lang="en-US" sz="1200" dirty="0" smtClean="0"/>
                        <a:t>10.6</a:t>
                      </a:r>
                      <a:endParaRPr lang="en-US" sz="1200" dirty="0"/>
                    </a:p>
                  </a:txBody>
                  <a:tcPr/>
                </a:tc>
                <a:tc>
                  <a:txBody>
                    <a:bodyPr/>
                    <a:lstStyle/>
                    <a:p>
                      <a:r>
                        <a:rPr lang="en-US" sz="1200" dirty="0" smtClean="0"/>
                        <a:t>10</a:t>
                      </a:r>
                      <a:endParaRPr lang="en-US" sz="1200" dirty="0"/>
                    </a:p>
                  </a:txBody>
                  <a:tcPr/>
                </a:tc>
                <a:extLst>
                  <a:ext uri="{0D108BD9-81ED-4DB2-BD59-A6C34878D82A}">
                    <a16:rowId xmlns:a16="http://schemas.microsoft.com/office/drawing/2014/main" val="1177428101"/>
                  </a:ext>
                </a:extLst>
              </a:tr>
              <a:tr h="297359">
                <a:tc>
                  <a:txBody>
                    <a:bodyPr/>
                    <a:lstStyle/>
                    <a:p>
                      <a:r>
                        <a:rPr lang="en-US" sz="1200" dirty="0" smtClean="0"/>
                        <a:t>First S</a:t>
                      </a:r>
                      <a:endParaRPr lang="en-US" sz="1200" dirty="0"/>
                    </a:p>
                  </a:txBody>
                  <a:tcPr/>
                </a:tc>
                <a:tc>
                  <a:txBody>
                    <a:bodyPr/>
                    <a:lstStyle/>
                    <a:p>
                      <a:r>
                        <a:rPr lang="en-US" sz="1200" dirty="0" smtClean="0"/>
                        <a:t>20.95</a:t>
                      </a:r>
                      <a:endParaRPr lang="en-US" sz="1200" dirty="0"/>
                    </a:p>
                  </a:txBody>
                  <a:tcPr/>
                </a:tc>
                <a:tc>
                  <a:txBody>
                    <a:bodyPr/>
                    <a:lstStyle/>
                    <a:p>
                      <a:r>
                        <a:rPr lang="en-US" sz="1200" dirty="0" smtClean="0"/>
                        <a:t>20.7</a:t>
                      </a:r>
                      <a:endParaRPr lang="en-US" sz="1200" dirty="0"/>
                    </a:p>
                  </a:txBody>
                  <a:tcPr/>
                </a:tc>
                <a:extLst>
                  <a:ext uri="{0D108BD9-81ED-4DB2-BD59-A6C34878D82A}">
                    <a16:rowId xmlns:a16="http://schemas.microsoft.com/office/drawing/2014/main" val="228148840"/>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58539950"/>
              </p:ext>
            </p:extLst>
          </p:nvPr>
        </p:nvGraphicFramePr>
        <p:xfrm>
          <a:off x="4327730" y="5487354"/>
          <a:ext cx="2130582" cy="1229873"/>
        </p:xfrm>
        <a:graphic>
          <a:graphicData uri="http://schemas.openxmlformats.org/drawingml/2006/table">
            <a:tbl>
              <a:tblPr firstRow="1" bandRow="1">
                <a:tableStyleId>{5C22544A-7EE6-4342-B048-85BDC9FD1C3A}</a:tableStyleId>
              </a:tblPr>
              <a:tblGrid>
                <a:gridCol w="710194">
                  <a:extLst>
                    <a:ext uri="{9D8B030D-6E8A-4147-A177-3AD203B41FA5}">
                      <a16:colId xmlns:a16="http://schemas.microsoft.com/office/drawing/2014/main" val="728729985"/>
                    </a:ext>
                  </a:extLst>
                </a:gridCol>
                <a:gridCol w="710194">
                  <a:extLst>
                    <a:ext uri="{9D8B030D-6E8A-4147-A177-3AD203B41FA5}">
                      <a16:colId xmlns:a16="http://schemas.microsoft.com/office/drawing/2014/main" val="2852577086"/>
                    </a:ext>
                  </a:extLst>
                </a:gridCol>
                <a:gridCol w="710194">
                  <a:extLst>
                    <a:ext uri="{9D8B030D-6E8A-4147-A177-3AD203B41FA5}">
                      <a16:colId xmlns:a16="http://schemas.microsoft.com/office/drawing/2014/main" val="3727697107"/>
                    </a:ext>
                  </a:extLst>
                </a:gridCol>
              </a:tblGrid>
              <a:tr h="681233">
                <a:tc>
                  <a:txBody>
                    <a:bodyPr/>
                    <a:lstStyle/>
                    <a:p>
                      <a:endParaRPr lang="en-US" sz="1200" dirty="0"/>
                    </a:p>
                  </a:txBody>
                  <a:tcPr>
                    <a:solidFill>
                      <a:schemeClr val="bg1"/>
                    </a:solidFill>
                  </a:tcPr>
                </a:tc>
                <a:tc>
                  <a:txBody>
                    <a:bodyPr/>
                    <a:lstStyle/>
                    <a:p>
                      <a:r>
                        <a:rPr lang="en-US" sz="1200" dirty="0" smtClean="0"/>
                        <a:t>Manual picking time (s)</a:t>
                      </a:r>
                      <a:endParaRPr lang="en-US" sz="1200" dirty="0"/>
                    </a:p>
                  </a:txBody>
                  <a:tcPr/>
                </a:tc>
                <a:tc>
                  <a:txBody>
                    <a:bodyPr/>
                    <a:lstStyle/>
                    <a:p>
                      <a:r>
                        <a:rPr lang="en-US" sz="1200" dirty="0" smtClean="0"/>
                        <a:t>CNN picking time</a:t>
                      </a:r>
                      <a:r>
                        <a:rPr lang="en-US" sz="1200" baseline="0" dirty="0" smtClean="0"/>
                        <a:t> (s)</a:t>
                      </a:r>
                      <a:endParaRPr lang="en-US" sz="1200" dirty="0"/>
                    </a:p>
                  </a:txBody>
                  <a:tcPr/>
                </a:tc>
                <a:extLst>
                  <a:ext uri="{0D108BD9-81ED-4DB2-BD59-A6C34878D82A}">
                    <a16:rowId xmlns:a16="http://schemas.microsoft.com/office/drawing/2014/main" val="1137453475"/>
                  </a:ext>
                </a:extLst>
              </a:tr>
              <a:tr h="262013">
                <a:tc>
                  <a:txBody>
                    <a:bodyPr/>
                    <a:lstStyle/>
                    <a:p>
                      <a:r>
                        <a:rPr lang="en-US" sz="1200" dirty="0" smtClean="0"/>
                        <a:t>First P</a:t>
                      </a:r>
                      <a:endParaRPr lang="en-US" sz="1200" dirty="0"/>
                    </a:p>
                  </a:txBody>
                  <a:tcPr/>
                </a:tc>
                <a:tc>
                  <a:txBody>
                    <a:bodyPr/>
                    <a:lstStyle/>
                    <a:p>
                      <a:r>
                        <a:rPr lang="en-US" sz="1200" dirty="0" smtClean="0"/>
                        <a:t>10.8</a:t>
                      </a:r>
                      <a:endParaRPr lang="en-US" sz="1200" dirty="0"/>
                    </a:p>
                  </a:txBody>
                  <a:tcPr/>
                </a:tc>
                <a:tc>
                  <a:txBody>
                    <a:bodyPr/>
                    <a:lstStyle/>
                    <a:p>
                      <a:r>
                        <a:rPr lang="en-US" sz="1200" dirty="0" smtClean="0"/>
                        <a:t>10</a:t>
                      </a:r>
                      <a:endParaRPr lang="en-US" sz="1200" dirty="0"/>
                    </a:p>
                  </a:txBody>
                  <a:tcPr/>
                </a:tc>
                <a:extLst>
                  <a:ext uri="{0D108BD9-81ED-4DB2-BD59-A6C34878D82A}">
                    <a16:rowId xmlns:a16="http://schemas.microsoft.com/office/drawing/2014/main" val="1177428101"/>
                  </a:ext>
                </a:extLst>
              </a:tr>
              <a:tr h="262013">
                <a:tc>
                  <a:txBody>
                    <a:bodyPr/>
                    <a:lstStyle/>
                    <a:p>
                      <a:r>
                        <a:rPr lang="en-US" sz="1200" dirty="0" smtClean="0"/>
                        <a:t>First S</a:t>
                      </a:r>
                      <a:endParaRPr lang="en-US" sz="1200" dirty="0"/>
                    </a:p>
                  </a:txBody>
                  <a:tcPr/>
                </a:tc>
                <a:tc>
                  <a:txBody>
                    <a:bodyPr/>
                    <a:lstStyle/>
                    <a:p>
                      <a:r>
                        <a:rPr lang="en-US" sz="1200" dirty="0" smtClean="0"/>
                        <a:t>20.9</a:t>
                      </a:r>
                      <a:endParaRPr lang="en-US" sz="1200" dirty="0"/>
                    </a:p>
                  </a:txBody>
                  <a:tcPr/>
                </a:tc>
                <a:tc>
                  <a:txBody>
                    <a:bodyPr/>
                    <a:lstStyle/>
                    <a:p>
                      <a:r>
                        <a:rPr lang="en-US" sz="1200" dirty="0" smtClean="0"/>
                        <a:t>20.6</a:t>
                      </a:r>
                      <a:endParaRPr lang="en-US" sz="1200" dirty="0"/>
                    </a:p>
                  </a:txBody>
                  <a:tcPr/>
                </a:tc>
                <a:extLst>
                  <a:ext uri="{0D108BD9-81ED-4DB2-BD59-A6C34878D82A}">
                    <a16:rowId xmlns:a16="http://schemas.microsoft.com/office/drawing/2014/main" val="228148840"/>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654655209"/>
              </p:ext>
            </p:extLst>
          </p:nvPr>
        </p:nvGraphicFramePr>
        <p:xfrm>
          <a:off x="7708867" y="5487354"/>
          <a:ext cx="2488080" cy="1188720"/>
        </p:xfrm>
        <a:graphic>
          <a:graphicData uri="http://schemas.openxmlformats.org/drawingml/2006/table">
            <a:tbl>
              <a:tblPr firstRow="1" bandRow="1">
                <a:tableStyleId>{5C22544A-7EE6-4342-B048-85BDC9FD1C3A}</a:tableStyleId>
              </a:tblPr>
              <a:tblGrid>
                <a:gridCol w="829360">
                  <a:extLst>
                    <a:ext uri="{9D8B030D-6E8A-4147-A177-3AD203B41FA5}">
                      <a16:colId xmlns:a16="http://schemas.microsoft.com/office/drawing/2014/main" val="728729985"/>
                    </a:ext>
                  </a:extLst>
                </a:gridCol>
                <a:gridCol w="829360">
                  <a:extLst>
                    <a:ext uri="{9D8B030D-6E8A-4147-A177-3AD203B41FA5}">
                      <a16:colId xmlns:a16="http://schemas.microsoft.com/office/drawing/2014/main" val="2852577086"/>
                    </a:ext>
                  </a:extLst>
                </a:gridCol>
                <a:gridCol w="829360">
                  <a:extLst>
                    <a:ext uri="{9D8B030D-6E8A-4147-A177-3AD203B41FA5}">
                      <a16:colId xmlns:a16="http://schemas.microsoft.com/office/drawing/2014/main" val="3727697107"/>
                    </a:ext>
                  </a:extLst>
                </a:gridCol>
              </a:tblGrid>
              <a:tr h="591894">
                <a:tc>
                  <a:txBody>
                    <a:bodyPr/>
                    <a:lstStyle/>
                    <a:p>
                      <a:endParaRPr lang="en-US" sz="1200" dirty="0"/>
                    </a:p>
                  </a:txBody>
                  <a:tcPr>
                    <a:solidFill>
                      <a:schemeClr val="bg1"/>
                    </a:solidFill>
                  </a:tcPr>
                </a:tc>
                <a:tc>
                  <a:txBody>
                    <a:bodyPr/>
                    <a:lstStyle/>
                    <a:p>
                      <a:r>
                        <a:rPr lang="en-US" sz="1200" dirty="0" smtClean="0"/>
                        <a:t>Manual picking time (s)</a:t>
                      </a:r>
                      <a:endParaRPr lang="en-US" sz="1200" dirty="0"/>
                    </a:p>
                  </a:txBody>
                  <a:tcPr/>
                </a:tc>
                <a:tc>
                  <a:txBody>
                    <a:bodyPr/>
                    <a:lstStyle/>
                    <a:p>
                      <a:r>
                        <a:rPr lang="en-US" sz="1200" dirty="0" smtClean="0"/>
                        <a:t>CNN picking time</a:t>
                      </a:r>
                      <a:r>
                        <a:rPr lang="en-US" sz="1200" baseline="0" dirty="0" smtClean="0"/>
                        <a:t> (s)</a:t>
                      </a:r>
                      <a:endParaRPr lang="en-US" sz="1200" dirty="0"/>
                    </a:p>
                  </a:txBody>
                  <a:tcPr/>
                </a:tc>
                <a:extLst>
                  <a:ext uri="{0D108BD9-81ED-4DB2-BD59-A6C34878D82A}">
                    <a16:rowId xmlns:a16="http://schemas.microsoft.com/office/drawing/2014/main" val="1137453475"/>
                  </a:ext>
                </a:extLst>
              </a:tr>
              <a:tr h="244470">
                <a:tc>
                  <a:txBody>
                    <a:bodyPr/>
                    <a:lstStyle/>
                    <a:p>
                      <a:r>
                        <a:rPr lang="en-US" sz="1200" dirty="0" smtClean="0"/>
                        <a:t>First P</a:t>
                      </a:r>
                      <a:endParaRPr lang="en-US" sz="1200" dirty="0"/>
                    </a:p>
                  </a:txBody>
                  <a:tcPr/>
                </a:tc>
                <a:tc>
                  <a:txBody>
                    <a:bodyPr/>
                    <a:lstStyle/>
                    <a:p>
                      <a:r>
                        <a:rPr lang="en-US" sz="1200" dirty="0" smtClean="0"/>
                        <a:t>10.8</a:t>
                      </a:r>
                      <a:endParaRPr lang="en-US" sz="1200" dirty="0"/>
                    </a:p>
                  </a:txBody>
                  <a:tcPr/>
                </a:tc>
                <a:tc>
                  <a:txBody>
                    <a:bodyPr/>
                    <a:lstStyle/>
                    <a:p>
                      <a:r>
                        <a:rPr lang="en-US" sz="1200" dirty="0" smtClean="0"/>
                        <a:t>10.6</a:t>
                      </a:r>
                      <a:endParaRPr lang="en-US" sz="1200" dirty="0"/>
                    </a:p>
                  </a:txBody>
                  <a:tcPr/>
                </a:tc>
                <a:extLst>
                  <a:ext uri="{0D108BD9-81ED-4DB2-BD59-A6C34878D82A}">
                    <a16:rowId xmlns:a16="http://schemas.microsoft.com/office/drawing/2014/main" val="1177428101"/>
                  </a:ext>
                </a:extLst>
              </a:tr>
              <a:tr h="244470">
                <a:tc>
                  <a:txBody>
                    <a:bodyPr/>
                    <a:lstStyle/>
                    <a:p>
                      <a:r>
                        <a:rPr lang="en-US" sz="1200" dirty="0" smtClean="0"/>
                        <a:t>First S</a:t>
                      </a:r>
                      <a:endParaRPr lang="en-US" sz="1200" dirty="0"/>
                    </a:p>
                  </a:txBody>
                  <a:tcPr/>
                </a:tc>
                <a:tc>
                  <a:txBody>
                    <a:bodyPr/>
                    <a:lstStyle/>
                    <a:p>
                      <a:r>
                        <a:rPr lang="en-US" sz="1200" dirty="0" smtClean="0"/>
                        <a:t>21.4</a:t>
                      </a:r>
                      <a:endParaRPr lang="en-US" sz="1200" dirty="0"/>
                    </a:p>
                  </a:txBody>
                  <a:tcPr/>
                </a:tc>
                <a:tc>
                  <a:txBody>
                    <a:bodyPr/>
                    <a:lstStyle/>
                    <a:p>
                      <a:r>
                        <a:rPr lang="en-US" sz="1200" dirty="0" smtClean="0"/>
                        <a:t>21</a:t>
                      </a:r>
                      <a:endParaRPr lang="en-US" sz="1200" dirty="0"/>
                    </a:p>
                  </a:txBody>
                  <a:tcPr/>
                </a:tc>
                <a:extLst>
                  <a:ext uri="{0D108BD9-81ED-4DB2-BD59-A6C34878D82A}">
                    <a16:rowId xmlns:a16="http://schemas.microsoft.com/office/drawing/2014/main" val="228148840"/>
                  </a:ext>
                </a:extLst>
              </a:tr>
            </a:tbl>
          </a:graphicData>
        </a:graphic>
      </p:graphicFrame>
    </p:spTree>
    <p:extLst>
      <p:ext uri="{BB962C8B-B14F-4D97-AF65-F5344CB8AC3E}">
        <p14:creationId xmlns:p14="http://schemas.microsoft.com/office/powerpoint/2010/main" val="8637880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p:cNvSpPr>
            <a:spLocks noGrp="1"/>
          </p:cNvSpPr>
          <p:nvPr>
            <p:ph type="pic" sz="quarter" idx="33"/>
          </p:nvPr>
        </p:nvSpPr>
        <p:spPr/>
      </p:sp>
      <p:sp>
        <p:nvSpPr>
          <p:cNvPr id="5" name="Title 4"/>
          <p:cNvSpPr>
            <a:spLocks noGrp="1"/>
          </p:cNvSpPr>
          <p:nvPr>
            <p:ph type="title"/>
          </p:nvPr>
        </p:nvSpPr>
        <p:spPr>
          <a:xfrm>
            <a:off x="445741" y="274714"/>
            <a:ext cx="9668077" cy="347245"/>
          </a:xfrm>
        </p:spPr>
        <p:txBody>
          <a:bodyPr/>
          <a:lstStyle/>
          <a:p>
            <a:pPr algn="ctr"/>
            <a:r>
              <a:rPr lang="en-US" sz="2800" dirty="0" smtClean="0"/>
              <a:t>TERMINOLOGIES FOR CONFUSION MATRIX COMPONENTS</a:t>
            </a:r>
            <a:endParaRPr lang="en-US" sz="2800" dirty="0"/>
          </a:p>
        </p:txBody>
      </p:sp>
      <p:sp>
        <p:nvSpPr>
          <p:cNvPr id="7" name="Text Placeholder 6"/>
          <p:cNvSpPr>
            <a:spLocks noGrp="1"/>
          </p:cNvSpPr>
          <p:nvPr>
            <p:ph type="body" sz="quarter" idx="32"/>
          </p:nvPr>
        </p:nvSpPr>
        <p:spPr/>
        <p:txBody>
          <a:bodyPr/>
          <a:lstStyle/>
          <a:p>
            <a:endParaRPr lang="en-US" dirty="0"/>
          </a:p>
        </p:txBody>
      </p:sp>
      <p:sp>
        <p:nvSpPr>
          <p:cNvPr id="6" name="Content Placeholder 5"/>
          <p:cNvSpPr>
            <a:spLocks noGrp="1"/>
          </p:cNvSpPr>
          <p:nvPr>
            <p:ph sz="half" idx="1"/>
          </p:nvPr>
        </p:nvSpPr>
        <p:spPr>
          <a:xfrm>
            <a:off x="720436" y="3858524"/>
            <a:ext cx="8840067" cy="2817550"/>
          </a:xfrm>
        </p:spPr>
        <p:txBody>
          <a:bodyPr/>
          <a:lstStyle/>
          <a:p>
            <a:r>
              <a:rPr lang="en-US" sz="2800" dirty="0" smtClean="0"/>
              <a:t>Probability: </a:t>
            </a:r>
            <a:r>
              <a:rPr lang="en-US" sz="2000" dirty="0" smtClean="0">
                <a:latin typeface="Verdana" panose="020B0604030504040204" pitchFamily="34" charset="0"/>
                <a:ea typeface="Verdana" panose="020B0604030504040204" pitchFamily="34" charset="0"/>
              </a:rPr>
              <a:t>confidence </a:t>
            </a:r>
            <a:r>
              <a:rPr lang="en-US" sz="2000" dirty="0">
                <a:latin typeface="Verdana" panose="020B0604030504040204" pitchFamily="34" charset="0"/>
                <a:ea typeface="Verdana" panose="020B0604030504040204" pitchFamily="34" charset="0"/>
              </a:rPr>
              <a:t>that the picked data match with the features </a:t>
            </a:r>
            <a:r>
              <a:rPr lang="en-US" sz="2000" dirty="0" smtClean="0">
                <a:latin typeface="Verdana" panose="020B0604030504040204" pitchFamily="34" charset="0"/>
                <a:ea typeface="Verdana" panose="020B0604030504040204" pitchFamily="34" charset="0"/>
              </a:rPr>
              <a:t>learned</a:t>
            </a:r>
          </a:p>
          <a:p>
            <a:r>
              <a:rPr lang="en-US" sz="2800" dirty="0" smtClean="0"/>
              <a:t>Precision: </a:t>
            </a:r>
            <a:r>
              <a:rPr lang="en-US" dirty="0"/>
              <a:t> Precision means the percentage of your results which are relevant</a:t>
            </a:r>
            <a:endParaRPr lang="en-US" sz="2800" dirty="0" smtClean="0"/>
          </a:p>
          <a:p>
            <a:r>
              <a:rPr lang="en-US" sz="2800" dirty="0" smtClean="0"/>
              <a:t>Recall: </a:t>
            </a:r>
            <a:r>
              <a:rPr lang="en-US" dirty="0"/>
              <a:t>the percentage of total relevant results correctly classified by your algorithm</a:t>
            </a:r>
            <a:endParaRPr lang="en-US" sz="2800" dirty="0" smtClean="0"/>
          </a:p>
          <a:p>
            <a:r>
              <a:rPr lang="en-US" sz="2800" dirty="0" smtClean="0"/>
              <a:t>Accuracy: (True Positive + True Negative)/Total</a:t>
            </a:r>
          </a:p>
        </p:txBody>
      </p:sp>
      <p:sp>
        <p:nvSpPr>
          <p:cNvPr id="4" name="Slide Number Placeholder 3"/>
          <p:cNvSpPr>
            <a:spLocks noGrp="1"/>
          </p:cNvSpPr>
          <p:nvPr>
            <p:ph type="sldNum" sz="quarter" idx="34"/>
          </p:nvPr>
        </p:nvSpPr>
        <p:spPr/>
        <p:txBody>
          <a:bodyPr/>
          <a:lstStyle/>
          <a:p>
            <a:fld id="{19B51A1E-902D-48AF-9020-955120F399B6}" type="slidenum">
              <a:rPr lang="en-US" noProof="0" smtClean="0"/>
              <a:pPr/>
              <a:t>19</a:t>
            </a:fld>
            <a:endParaRPr lang="en-US" noProof="0" dirty="0"/>
          </a:p>
        </p:txBody>
      </p:sp>
      <p:pic>
        <p:nvPicPr>
          <p:cNvPr id="1026" name="Picture 2" descr="https://cdn-images-1.medium.com/max/1200/1*pOtBHai4jFd-ujaNXPilR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103" y="831709"/>
            <a:ext cx="8332642" cy="3026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74851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1"/>
          </p:nvPr>
        </p:nvSpPr>
        <p:spPr/>
        <p:txBody>
          <a:bodyPr/>
          <a:lstStyle/>
          <a:p>
            <a:endParaRPr lang="en-US"/>
          </a:p>
        </p:txBody>
      </p:sp>
      <p:sp>
        <p:nvSpPr>
          <p:cNvPr id="4" name="Slide Number Placeholder 3"/>
          <p:cNvSpPr>
            <a:spLocks noGrp="1"/>
          </p:cNvSpPr>
          <p:nvPr>
            <p:ph type="sldNum" sz="quarter" idx="34"/>
          </p:nvPr>
        </p:nvSpPr>
        <p:spPr/>
        <p:txBody>
          <a:bodyPr/>
          <a:lstStyle/>
          <a:p>
            <a:fld id="{19B51A1E-902D-48AF-9020-955120F399B6}" type="slidenum">
              <a:rPr lang="en-US" noProof="0" smtClean="0"/>
              <a:pPr/>
              <a:t>2</a:t>
            </a:fld>
            <a:endParaRPr lang="en-US" noProof="0" dirty="0"/>
          </a:p>
        </p:txBody>
      </p:sp>
      <p:sp>
        <p:nvSpPr>
          <p:cNvPr id="5" name="Title 4"/>
          <p:cNvSpPr>
            <a:spLocks noGrp="1"/>
          </p:cNvSpPr>
          <p:nvPr>
            <p:ph type="title"/>
          </p:nvPr>
        </p:nvSpPr>
        <p:spPr/>
        <p:txBody>
          <a:bodyPr/>
          <a:lstStyle/>
          <a:p>
            <a:r>
              <a:rPr lang="en-US" sz="2400" dirty="0" smtClean="0"/>
              <a:t>NEURAL NETWORK MIMICS HOW OUR BRAINS LEARN SOMETHING!</a:t>
            </a:r>
            <a:endParaRPr lang="en-US" sz="2400" dirty="0"/>
          </a:p>
        </p:txBody>
      </p:sp>
      <p:sp>
        <p:nvSpPr>
          <p:cNvPr id="8" name="Text Placeholder 7"/>
          <p:cNvSpPr>
            <a:spLocks noGrp="1"/>
          </p:cNvSpPr>
          <p:nvPr>
            <p:ph type="body" sz="quarter" idx="32"/>
          </p:nvPr>
        </p:nvSpPr>
        <p:spPr/>
        <p:txBody>
          <a:bodyPr/>
          <a:lstStyle/>
          <a:p>
            <a:endParaRPr lang="en-US"/>
          </a:p>
        </p:txBody>
      </p:sp>
      <p:pic>
        <p:nvPicPr>
          <p:cNvPr id="1026" name="Picture 2" descr="Hasil gambar untuk artificial neural network bra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2425" y="1512000"/>
            <a:ext cx="5810250" cy="4752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094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1"/>
          </p:nvPr>
        </p:nvSpPr>
        <p:spPr>
          <a:xfrm>
            <a:off x="590666" y="1925797"/>
            <a:ext cx="4036752" cy="4576603"/>
          </a:xfrm>
        </p:spPr>
        <p:txBody>
          <a:bodyPr/>
          <a:lstStyle/>
          <a:p>
            <a:r>
              <a:rPr lang="en-US" sz="2800" b="1" dirty="0" smtClean="0"/>
              <a:t>Precision P</a:t>
            </a:r>
            <a:r>
              <a:rPr lang="en-US" sz="2800" dirty="0" smtClean="0"/>
              <a:t> = 32/(32+0+0) = 32/32 = </a:t>
            </a:r>
            <a:r>
              <a:rPr lang="en-US" sz="2800" b="1" dirty="0"/>
              <a:t>1</a:t>
            </a:r>
            <a:endParaRPr lang="en-US" sz="2800" b="1" dirty="0" smtClean="0"/>
          </a:p>
          <a:p>
            <a:r>
              <a:rPr lang="en-US" sz="2800" b="1" dirty="0" smtClean="0"/>
              <a:t>Precision S = </a:t>
            </a:r>
            <a:r>
              <a:rPr lang="en-US" sz="2800" dirty="0" smtClean="0"/>
              <a:t>31/(31+0+8) </a:t>
            </a:r>
            <a:r>
              <a:rPr lang="en-US" sz="2800" dirty="0"/>
              <a:t>= </a:t>
            </a:r>
            <a:r>
              <a:rPr lang="en-US" sz="2800" dirty="0" smtClean="0"/>
              <a:t>31/39 = </a:t>
            </a:r>
            <a:r>
              <a:rPr lang="en-US" sz="2800" b="1" dirty="0" smtClean="0"/>
              <a:t>0.79</a:t>
            </a:r>
          </a:p>
          <a:p>
            <a:r>
              <a:rPr lang="en-US" sz="2800" b="1" dirty="0" smtClean="0"/>
              <a:t>Recall P = </a:t>
            </a:r>
            <a:r>
              <a:rPr lang="en-US" sz="2800" dirty="0" smtClean="0"/>
              <a:t>32/(32+0+1) = 32/33 </a:t>
            </a:r>
            <a:r>
              <a:rPr lang="en-US" sz="2800" b="1" dirty="0" smtClean="0"/>
              <a:t>= 0.97</a:t>
            </a:r>
          </a:p>
          <a:p>
            <a:r>
              <a:rPr lang="en-US" sz="2800" b="1" dirty="0" smtClean="0"/>
              <a:t>Recall S =</a:t>
            </a:r>
            <a:r>
              <a:rPr lang="en-US" sz="2800" dirty="0" smtClean="0"/>
              <a:t> 31/31 </a:t>
            </a:r>
            <a:r>
              <a:rPr lang="en-US" sz="2800" b="1" dirty="0" smtClean="0"/>
              <a:t>= 1</a:t>
            </a:r>
            <a:endParaRPr lang="en-US" sz="2800" b="1" dirty="0"/>
          </a:p>
        </p:txBody>
      </p:sp>
      <p:sp>
        <p:nvSpPr>
          <p:cNvPr id="3" name="Title 2"/>
          <p:cNvSpPr>
            <a:spLocks noGrp="1"/>
          </p:cNvSpPr>
          <p:nvPr>
            <p:ph type="title"/>
          </p:nvPr>
        </p:nvSpPr>
        <p:spPr/>
        <p:txBody>
          <a:bodyPr/>
          <a:lstStyle/>
          <a:p>
            <a:r>
              <a:rPr lang="en-US" dirty="0" smtClean="0"/>
              <a:t>CONFUSION MATRIX AND MODEL EVALUATION</a:t>
            </a:r>
            <a:endParaRPr lang="en-US" dirty="0"/>
          </a:p>
        </p:txBody>
      </p:sp>
      <p:sp>
        <p:nvSpPr>
          <p:cNvPr id="8" name="Text Placeholder 7"/>
          <p:cNvSpPr>
            <a:spLocks noGrp="1"/>
          </p:cNvSpPr>
          <p:nvPr>
            <p:ph type="body" sz="quarter" idx="32"/>
          </p:nvPr>
        </p:nvSpPr>
        <p:spPr/>
        <p:txBody>
          <a:bodyPr/>
          <a:lstStyle/>
          <a:p>
            <a:r>
              <a:rPr lang="en-US" dirty="0" smtClean="0"/>
              <a:t>The numbers are counted from the amount of </a:t>
            </a:r>
            <a:r>
              <a:rPr lang="en-US" dirty="0" smtClean="0"/>
              <a:t>picking. Used manually picked data as references for true labelling.</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110582323"/>
              </p:ext>
            </p:extLst>
          </p:nvPr>
        </p:nvGraphicFramePr>
        <p:xfrm>
          <a:off x="4766641" y="1954742"/>
          <a:ext cx="7269020" cy="3085720"/>
        </p:xfrm>
        <a:graphic>
          <a:graphicData uri="http://schemas.openxmlformats.org/drawingml/2006/table">
            <a:tbl>
              <a:tblPr firstRow="1" firstCol="1" bandRow="1">
                <a:tableStyleId>{073A0DAA-6AF3-43AB-8588-CEC1D06C72B9}</a:tableStyleId>
              </a:tblPr>
              <a:tblGrid>
                <a:gridCol w="1817255">
                  <a:extLst>
                    <a:ext uri="{9D8B030D-6E8A-4147-A177-3AD203B41FA5}">
                      <a16:colId xmlns:a16="http://schemas.microsoft.com/office/drawing/2014/main" val="2706242726"/>
                    </a:ext>
                  </a:extLst>
                </a:gridCol>
                <a:gridCol w="1817255">
                  <a:extLst>
                    <a:ext uri="{9D8B030D-6E8A-4147-A177-3AD203B41FA5}">
                      <a16:colId xmlns:a16="http://schemas.microsoft.com/office/drawing/2014/main" val="551233246"/>
                    </a:ext>
                  </a:extLst>
                </a:gridCol>
                <a:gridCol w="1817255">
                  <a:extLst>
                    <a:ext uri="{9D8B030D-6E8A-4147-A177-3AD203B41FA5}">
                      <a16:colId xmlns:a16="http://schemas.microsoft.com/office/drawing/2014/main" val="195220309"/>
                    </a:ext>
                  </a:extLst>
                </a:gridCol>
                <a:gridCol w="1817255">
                  <a:extLst>
                    <a:ext uri="{9D8B030D-6E8A-4147-A177-3AD203B41FA5}">
                      <a16:colId xmlns:a16="http://schemas.microsoft.com/office/drawing/2014/main" val="2884992641"/>
                    </a:ext>
                  </a:extLst>
                </a:gridCol>
              </a:tblGrid>
              <a:tr h="771430">
                <a:tc>
                  <a:txBody>
                    <a:bodyPr/>
                    <a:lstStyle/>
                    <a:p>
                      <a:endParaRPr lang="en-US" dirty="0"/>
                    </a:p>
                  </a:txBody>
                  <a:tcPr/>
                </a:tc>
                <a:tc>
                  <a:txBody>
                    <a:bodyPr/>
                    <a:lstStyle/>
                    <a:p>
                      <a:r>
                        <a:rPr lang="en-US" dirty="0" smtClean="0"/>
                        <a:t>True P</a:t>
                      </a:r>
                      <a:endParaRPr lang="en-US" dirty="0"/>
                    </a:p>
                  </a:txBody>
                  <a:tcPr>
                    <a:solidFill>
                      <a:srgbClr val="00B050"/>
                    </a:solidFill>
                  </a:tcPr>
                </a:tc>
                <a:tc>
                  <a:txBody>
                    <a:bodyPr/>
                    <a:lstStyle/>
                    <a:p>
                      <a:r>
                        <a:rPr lang="en-US" dirty="0" smtClean="0"/>
                        <a:t>True S</a:t>
                      </a:r>
                      <a:endParaRPr lang="en-US" dirty="0"/>
                    </a:p>
                  </a:txBody>
                  <a:tcPr>
                    <a:solidFill>
                      <a:srgbClr val="00B050"/>
                    </a:solidFill>
                  </a:tcPr>
                </a:tc>
                <a:tc>
                  <a:txBody>
                    <a:bodyPr/>
                    <a:lstStyle/>
                    <a:p>
                      <a:r>
                        <a:rPr lang="en-US" dirty="0" smtClean="0"/>
                        <a:t>True Noise</a:t>
                      </a:r>
                      <a:endParaRPr lang="en-US" dirty="0"/>
                    </a:p>
                  </a:txBody>
                  <a:tcPr>
                    <a:solidFill>
                      <a:srgbClr val="00B050"/>
                    </a:solidFill>
                  </a:tcPr>
                </a:tc>
                <a:extLst>
                  <a:ext uri="{0D108BD9-81ED-4DB2-BD59-A6C34878D82A}">
                    <a16:rowId xmlns:a16="http://schemas.microsoft.com/office/drawing/2014/main" val="3041479926"/>
                  </a:ext>
                </a:extLst>
              </a:tr>
              <a:tr h="771430">
                <a:tc>
                  <a:txBody>
                    <a:bodyPr/>
                    <a:lstStyle/>
                    <a:p>
                      <a:r>
                        <a:rPr lang="en-US" dirty="0" smtClean="0"/>
                        <a:t>Predicted</a:t>
                      </a:r>
                      <a:r>
                        <a:rPr lang="en-US" baseline="0" dirty="0" smtClean="0"/>
                        <a:t> P</a:t>
                      </a:r>
                      <a:endParaRPr lang="en-US" dirty="0"/>
                    </a:p>
                  </a:txBody>
                  <a:tcPr>
                    <a:solidFill>
                      <a:srgbClr val="92D050"/>
                    </a:solidFill>
                  </a:tcPr>
                </a:tc>
                <a:tc>
                  <a:txBody>
                    <a:bodyPr/>
                    <a:lstStyle/>
                    <a:p>
                      <a:r>
                        <a:rPr lang="en-US" sz="3600" dirty="0" smtClean="0">
                          <a:latin typeface="Adobe Hebrew" panose="02040503050201020203" pitchFamily="18" charset="-79"/>
                          <a:cs typeface="Adobe Hebrew" panose="02040503050201020203" pitchFamily="18" charset="-79"/>
                        </a:rPr>
                        <a:t>32</a:t>
                      </a:r>
                      <a:endParaRPr lang="en-US" sz="3600" dirty="0">
                        <a:latin typeface="Adobe Hebrew" panose="02040503050201020203" pitchFamily="18" charset="-79"/>
                        <a:cs typeface="Adobe Hebrew" panose="02040503050201020203" pitchFamily="18" charset="-79"/>
                      </a:endParaRPr>
                    </a:p>
                  </a:txBody>
                  <a:tcPr/>
                </a:tc>
                <a:tc>
                  <a:txBody>
                    <a:bodyPr/>
                    <a:lstStyle/>
                    <a:p>
                      <a:r>
                        <a:rPr lang="en-US" sz="3600" dirty="0" smtClean="0">
                          <a:latin typeface="Adobe Hebrew" panose="02040503050201020203" pitchFamily="18" charset="-79"/>
                          <a:cs typeface="Adobe Hebrew" panose="02040503050201020203" pitchFamily="18" charset="-79"/>
                        </a:rPr>
                        <a:t>0</a:t>
                      </a:r>
                      <a:endParaRPr lang="en-US" sz="3600" dirty="0">
                        <a:latin typeface="Adobe Hebrew" panose="02040503050201020203" pitchFamily="18" charset="-79"/>
                        <a:cs typeface="Adobe Hebrew" panose="02040503050201020203" pitchFamily="18" charset="-79"/>
                      </a:endParaRPr>
                    </a:p>
                  </a:txBody>
                  <a:tcPr/>
                </a:tc>
                <a:tc>
                  <a:txBody>
                    <a:bodyPr/>
                    <a:lstStyle/>
                    <a:p>
                      <a:r>
                        <a:rPr lang="en-US" sz="3600" dirty="0" smtClean="0">
                          <a:latin typeface="Adobe Hebrew" panose="02040503050201020203" pitchFamily="18" charset="-79"/>
                          <a:cs typeface="Adobe Hebrew" panose="02040503050201020203" pitchFamily="18" charset="-79"/>
                        </a:rPr>
                        <a:t>0</a:t>
                      </a:r>
                      <a:endParaRPr lang="en-US" sz="3600" dirty="0">
                        <a:latin typeface="Adobe Hebrew" panose="02040503050201020203" pitchFamily="18" charset="-79"/>
                        <a:cs typeface="Adobe Hebrew" panose="02040503050201020203" pitchFamily="18" charset="-79"/>
                      </a:endParaRPr>
                    </a:p>
                  </a:txBody>
                  <a:tcPr/>
                </a:tc>
                <a:extLst>
                  <a:ext uri="{0D108BD9-81ED-4DB2-BD59-A6C34878D82A}">
                    <a16:rowId xmlns:a16="http://schemas.microsoft.com/office/drawing/2014/main" val="1189153167"/>
                  </a:ext>
                </a:extLst>
              </a:tr>
              <a:tr h="771430">
                <a:tc>
                  <a:txBody>
                    <a:bodyPr/>
                    <a:lstStyle/>
                    <a:p>
                      <a:r>
                        <a:rPr lang="en-US" dirty="0" smtClean="0"/>
                        <a:t>Predicted S</a:t>
                      </a:r>
                      <a:endParaRPr lang="en-US" dirty="0"/>
                    </a:p>
                  </a:txBody>
                  <a:tcPr>
                    <a:solidFill>
                      <a:srgbClr val="92D050"/>
                    </a:solidFill>
                  </a:tcPr>
                </a:tc>
                <a:tc>
                  <a:txBody>
                    <a:bodyPr/>
                    <a:lstStyle/>
                    <a:p>
                      <a:r>
                        <a:rPr lang="en-US" sz="3600" dirty="0" smtClean="0">
                          <a:latin typeface="Adobe Hebrew" panose="02040503050201020203" pitchFamily="18" charset="-79"/>
                          <a:cs typeface="Adobe Hebrew" panose="02040503050201020203" pitchFamily="18" charset="-79"/>
                        </a:rPr>
                        <a:t>0</a:t>
                      </a:r>
                      <a:endParaRPr lang="en-US" sz="3600" dirty="0">
                        <a:latin typeface="Adobe Hebrew" panose="02040503050201020203" pitchFamily="18" charset="-79"/>
                        <a:cs typeface="Adobe Hebrew" panose="02040503050201020203" pitchFamily="18" charset="-79"/>
                      </a:endParaRPr>
                    </a:p>
                  </a:txBody>
                  <a:tcPr/>
                </a:tc>
                <a:tc>
                  <a:txBody>
                    <a:bodyPr/>
                    <a:lstStyle/>
                    <a:p>
                      <a:r>
                        <a:rPr lang="en-US" sz="3600" dirty="0" smtClean="0">
                          <a:latin typeface="Adobe Hebrew" panose="02040503050201020203" pitchFamily="18" charset="-79"/>
                          <a:cs typeface="Adobe Hebrew" panose="02040503050201020203" pitchFamily="18" charset="-79"/>
                        </a:rPr>
                        <a:t>31</a:t>
                      </a:r>
                      <a:endParaRPr lang="en-US" sz="3600" dirty="0">
                        <a:latin typeface="Adobe Hebrew" panose="02040503050201020203" pitchFamily="18" charset="-79"/>
                        <a:cs typeface="Adobe Hebrew" panose="02040503050201020203" pitchFamily="18" charset="-79"/>
                      </a:endParaRPr>
                    </a:p>
                  </a:txBody>
                  <a:tcPr/>
                </a:tc>
                <a:tc>
                  <a:txBody>
                    <a:bodyPr/>
                    <a:lstStyle/>
                    <a:p>
                      <a:r>
                        <a:rPr lang="en-US" sz="3600" dirty="0" smtClean="0">
                          <a:latin typeface="Adobe Hebrew" panose="02040503050201020203" pitchFamily="18" charset="-79"/>
                          <a:cs typeface="Adobe Hebrew" panose="02040503050201020203" pitchFamily="18" charset="-79"/>
                        </a:rPr>
                        <a:t>8</a:t>
                      </a:r>
                      <a:endParaRPr lang="en-US" sz="3600" dirty="0">
                        <a:latin typeface="Adobe Hebrew" panose="02040503050201020203" pitchFamily="18" charset="-79"/>
                        <a:cs typeface="Adobe Hebrew" panose="02040503050201020203" pitchFamily="18" charset="-79"/>
                      </a:endParaRPr>
                    </a:p>
                  </a:txBody>
                  <a:tcPr/>
                </a:tc>
                <a:extLst>
                  <a:ext uri="{0D108BD9-81ED-4DB2-BD59-A6C34878D82A}">
                    <a16:rowId xmlns:a16="http://schemas.microsoft.com/office/drawing/2014/main" val="102747288"/>
                  </a:ext>
                </a:extLst>
              </a:tr>
              <a:tr h="771430">
                <a:tc>
                  <a:txBody>
                    <a:bodyPr/>
                    <a:lstStyle/>
                    <a:p>
                      <a:r>
                        <a:rPr lang="en-US" dirty="0" smtClean="0"/>
                        <a:t>Predicted Noise</a:t>
                      </a:r>
                      <a:endParaRPr lang="en-US" dirty="0"/>
                    </a:p>
                  </a:txBody>
                  <a:tcPr>
                    <a:solidFill>
                      <a:srgbClr val="92D050"/>
                    </a:solidFill>
                  </a:tcPr>
                </a:tc>
                <a:tc>
                  <a:txBody>
                    <a:bodyPr/>
                    <a:lstStyle/>
                    <a:p>
                      <a:r>
                        <a:rPr lang="en-US" sz="3600" dirty="0" smtClean="0">
                          <a:latin typeface="Adobe Hebrew" panose="02040503050201020203" pitchFamily="18" charset="-79"/>
                          <a:cs typeface="Adobe Hebrew" panose="02040503050201020203" pitchFamily="18" charset="-79"/>
                        </a:rPr>
                        <a:t>1</a:t>
                      </a:r>
                      <a:endParaRPr lang="en-US" sz="3600" dirty="0">
                        <a:latin typeface="Adobe Hebrew" panose="02040503050201020203" pitchFamily="18" charset="-79"/>
                        <a:cs typeface="Adobe Hebrew" panose="02040503050201020203" pitchFamily="18" charset="-79"/>
                      </a:endParaRPr>
                    </a:p>
                  </a:txBody>
                  <a:tcPr/>
                </a:tc>
                <a:tc>
                  <a:txBody>
                    <a:bodyPr/>
                    <a:lstStyle/>
                    <a:p>
                      <a:r>
                        <a:rPr lang="en-US" sz="3600" dirty="0" smtClean="0">
                          <a:latin typeface="Adobe Hebrew" panose="02040503050201020203" pitchFamily="18" charset="-79"/>
                          <a:cs typeface="Adobe Hebrew" panose="02040503050201020203" pitchFamily="18" charset="-79"/>
                        </a:rPr>
                        <a:t>0</a:t>
                      </a:r>
                      <a:endParaRPr lang="en-US" sz="3600" dirty="0">
                        <a:latin typeface="Adobe Hebrew" panose="02040503050201020203" pitchFamily="18" charset="-79"/>
                        <a:cs typeface="Adobe Hebrew" panose="02040503050201020203" pitchFamily="18" charset="-79"/>
                      </a:endParaRPr>
                    </a:p>
                  </a:txBody>
                  <a:tcPr/>
                </a:tc>
                <a:tc>
                  <a:txBody>
                    <a:bodyPr/>
                    <a:lstStyle/>
                    <a:p>
                      <a:endParaRPr lang="en-US" sz="3600" dirty="0">
                        <a:latin typeface="Adobe Hebrew" panose="02040503050201020203" pitchFamily="18" charset="-79"/>
                        <a:cs typeface="Adobe Hebrew" panose="02040503050201020203" pitchFamily="18" charset="-79"/>
                      </a:endParaRPr>
                    </a:p>
                  </a:txBody>
                  <a:tcPr>
                    <a:solidFill>
                      <a:schemeClr val="tx1"/>
                    </a:solidFill>
                  </a:tcPr>
                </a:tc>
                <a:extLst>
                  <a:ext uri="{0D108BD9-81ED-4DB2-BD59-A6C34878D82A}">
                    <a16:rowId xmlns:a16="http://schemas.microsoft.com/office/drawing/2014/main" val="2043592358"/>
                  </a:ext>
                </a:extLst>
              </a:tr>
            </a:tbl>
          </a:graphicData>
        </a:graphic>
      </p:graphicFrame>
    </p:spTree>
    <p:extLst>
      <p:ext uri="{BB962C8B-B14F-4D97-AF65-F5344CB8AC3E}">
        <p14:creationId xmlns:p14="http://schemas.microsoft.com/office/powerpoint/2010/main" val="31186735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1"/>
          </p:nvPr>
        </p:nvSpPr>
        <p:spPr>
          <a:xfrm>
            <a:off x="431799" y="605381"/>
            <a:ext cx="9321801" cy="6070693"/>
          </a:xfrm>
        </p:spPr>
        <p:txBody>
          <a:bodyPr/>
          <a:lstStyle/>
          <a:p>
            <a:r>
              <a:rPr lang="en-US" sz="2400" dirty="0" smtClean="0"/>
              <a:t>Major earthquakes were successfully detected with this CNN model.</a:t>
            </a:r>
          </a:p>
          <a:p>
            <a:r>
              <a:rPr lang="en-US" sz="2400" dirty="0" smtClean="0"/>
              <a:t>Several different filters did not eliminate false positives</a:t>
            </a:r>
            <a:endParaRPr lang="en-US" sz="2400" dirty="0"/>
          </a:p>
          <a:p>
            <a:r>
              <a:rPr lang="en-US" sz="2400" dirty="0" smtClean="0"/>
              <a:t>Main cause: other </a:t>
            </a:r>
            <a:r>
              <a:rPr lang="en-US" sz="2400" dirty="0"/>
              <a:t>type of noises such as noise from traffic are not available in large quantity in the training data set. </a:t>
            </a:r>
            <a:endParaRPr lang="en-US" sz="2400" dirty="0" smtClean="0"/>
          </a:p>
          <a:p>
            <a:r>
              <a:rPr lang="en-US" sz="2400" dirty="0" smtClean="0"/>
              <a:t>Because </a:t>
            </a:r>
            <a:r>
              <a:rPr lang="en-US" sz="2400" dirty="0"/>
              <a:t>the model has not learned about the type of noise in </a:t>
            </a:r>
            <a:r>
              <a:rPr lang="en-US" sz="2400" dirty="0" err="1"/>
              <a:t>MeSO</a:t>
            </a:r>
            <a:r>
              <a:rPr lang="en-US" sz="2400" dirty="0"/>
              <a:t>-Net data, the model </a:t>
            </a:r>
            <a:r>
              <a:rPr lang="en-US" sz="2400" dirty="0" smtClean="0"/>
              <a:t>recognized </a:t>
            </a:r>
            <a:r>
              <a:rPr lang="en-US" sz="2400" dirty="0"/>
              <a:t>the noise poorly and </a:t>
            </a:r>
            <a:r>
              <a:rPr lang="en-US" sz="2400" dirty="0" err="1" smtClean="0"/>
              <a:t>mislabelled</a:t>
            </a:r>
            <a:r>
              <a:rPr lang="en-US" sz="2400" dirty="0" smtClean="0"/>
              <a:t> it </a:t>
            </a:r>
            <a:r>
              <a:rPr lang="en-US" sz="2400" dirty="0"/>
              <a:t>as P or S wave</a:t>
            </a:r>
            <a:r>
              <a:rPr lang="en-US" sz="2400" dirty="0" smtClean="0"/>
              <a:t>.</a:t>
            </a:r>
          </a:p>
          <a:p>
            <a:r>
              <a:rPr lang="en-US" sz="2400" dirty="0" smtClean="0"/>
              <a:t>To enhance the performance, we experimented with frequency range for </a:t>
            </a:r>
            <a:r>
              <a:rPr lang="en-US" sz="2400" dirty="0" err="1" smtClean="0"/>
              <a:t>bandpass</a:t>
            </a:r>
            <a:r>
              <a:rPr lang="en-US" sz="2400" dirty="0" smtClean="0"/>
              <a:t> filter to optimally cut out the noise as much as possible.</a:t>
            </a:r>
          </a:p>
          <a:p>
            <a:r>
              <a:rPr lang="en-US" sz="2400" dirty="0" smtClean="0"/>
              <a:t>Despite of this problem, the model performance is still decent, keeping in mind that the waveform source is different, and the frequency range for the filter is different from the training data.</a:t>
            </a:r>
          </a:p>
          <a:p>
            <a:r>
              <a:rPr lang="en-US" sz="2400" dirty="0" smtClean="0"/>
              <a:t>Recall score is high, but the precision score is moderate (can still be improved).</a:t>
            </a:r>
          </a:p>
        </p:txBody>
      </p:sp>
      <p:sp>
        <p:nvSpPr>
          <p:cNvPr id="4" name="Slide Number Placeholder 3"/>
          <p:cNvSpPr>
            <a:spLocks noGrp="1"/>
          </p:cNvSpPr>
          <p:nvPr>
            <p:ph type="sldNum" sz="quarter" idx="34"/>
          </p:nvPr>
        </p:nvSpPr>
        <p:spPr/>
        <p:txBody>
          <a:bodyPr/>
          <a:lstStyle/>
          <a:p>
            <a:fld id="{19B51A1E-902D-48AF-9020-955120F399B6}" type="slidenum">
              <a:rPr lang="en-US" noProof="0" smtClean="0"/>
              <a:pPr/>
              <a:t>21</a:t>
            </a:fld>
            <a:endParaRPr lang="en-US" noProof="0" dirty="0"/>
          </a:p>
        </p:txBody>
      </p:sp>
      <p:sp>
        <p:nvSpPr>
          <p:cNvPr id="5" name="Title 4"/>
          <p:cNvSpPr>
            <a:spLocks noGrp="1"/>
          </p:cNvSpPr>
          <p:nvPr>
            <p:ph type="title"/>
          </p:nvPr>
        </p:nvSpPr>
        <p:spPr>
          <a:xfrm>
            <a:off x="431799" y="173381"/>
            <a:ext cx="9131100" cy="432000"/>
          </a:xfrm>
        </p:spPr>
        <p:txBody>
          <a:bodyPr/>
          <a:lstStyle/>
          <a:p>
            <a:r>
              <a:rPr lang="en-US" dirty="0" smtClean="0"/>
              <a:t>DISCUSSION</a:t>
            </a:r>
            <a:endParaRPr lang="en-US" dirty="0"/>
          </a:p>
        </p:txBody>
      </p:sp>
    </p:spTree>
    <p:extLst>
      <p:ext uri="{BB962C8B-B14F-4D97-AF65-F5344CB8AC3E}">
        <p14:creationId xmlns:p14="http://schemas.microsoft.com/office/powerpoint/2010/main" val="15159475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half" idx="1"/>
          </p:nvPr>
        </p:nvSpPr>
        <p:spPr>
          <a:xfrm>
            <a:off x="431799" y="1805723"/>
            <a:ext cx="9017001" cy="4779803"/>
          </a:xfrm>
        </p:spPr>
        <p:txBody>
          <a:bodyPr/>
          <a:lstStyle/>
          <a:p>
            <a:r>
              <a:rPr lang="en-US" sz="2800" dirty="0" smtClean="0"/>
              <a:t>Major earthquake events automatic detection from </a:t>
            </a:r>
            <a:r>
              <a:rPr lang="en-US" sz="2800" dirty="0" err="1" smtClean="0"/>
              <a:t>MeSO</a:t>
            </a:r>
            <a:r>
              <a:rPr lang="en-US" sz="2800" dirty="0" smtClean="0"/>
              <a:t>-net data were successfully done by the CNN.</a:t>
            </a:r>
          </a:p>
          <a:p>
            <a:r>
              <a:rPr lang="en-US" sz="2800" dirty="0" smtClean="0"/>
              <a:t>Signal processing, especially frequency range for the filter, is important prior to feeding the waveform to the model.</a:t>
            </a:r>
          </a:p>
          <a:p>
            <a:r>
              <a:rPr lang="en-US" sz="2800" dirty="0" smtClean="0"/>
              <a:t>CNN has to be trained with wide variety of noise possibility to improve its model performance.</a:t>
            </a:r>
          </a:p>
          <a:p>
            <a:r>
              <a:rPr lang="en-US" sz="2800" dirty="0" smtClean="0"/>
              <a:t>With its current performance and several improvements, this CNN can prove to be useful as a tool for earthquake monitoring and earthquake catalog generation.</a:t>
            </a:r>
          </a:p>
          <a:p>
            <a:endParaRPr lang="en-US" dirty="0"/>
          </a:p>
        </p:txBody>
      </p:sp>
      <p:sp>
        <p:nvSpPr>
          <p:cNvPr id="4" name="Slide Number Placeholder 3"/>
          <p:cNvSpPr>
            <a:spLocks noGrp="1"/>
          </p:cNvSpPr>
          <p:nvPr>
            <p:ph type="sldNum" sz="quarter" idx="34"/>
          </p:nvPr>
        </p:nvSpPr>
        <p:spPr/>
        <p:txBody>
          <a:bodyPr/>
          <a:lstStyle/>
          <a:p>
            <a:fld id="{19B51A1E-902D-48AF-9020-955120F399B6}" type="slidenum">
              <a:rPr lang="en-US" noProof="0" smtClean="0"/>
              <a:pPr/>
              <a:t>22</a:t>
            </a:fld>
            <a:endParaRPr lang="en-US" noProof="0" dirty="0"/>
          </a:p>
        </p:txBody>
      </p:sp>
      <p:sp>
        <p:nvSpPr>
          <p:cNvPr id="8" name="Title 7"/>
          <p:cNvSpPr>
            <a:spLocks noGrp="1"/>
          </p:cNvSpPr>
          <p:nvPr>
            <p:ph type="title"/>
          </p:nvPr>
        </p:nvSpPr>
        <p:spPr/>
        <p:txBody>
          <a:bodyPr/>
          <a:lstStyle/>
          <a:p>
            <a:r>
              <a:rPr lang="en-US" dirty="0" smtClean="0"/>
              <a:t>CONCLUSION</a:t>
            </a:r>
            <a:endParaRPr lang="en-US" dirty="0"/>
          </a:p>
        </p:txBody>
      </p:sp>
      <p:sp>
        <p:nvSpPr>
          <p:cNvPr id="11" name="Text Placeholder 10"/>
          <p:cNvSpPr>
            <a:spLocks noGrp="1"/>
          </p:cNvSpPr>
          <p:nvPr>
            <p:ph type="body" sz="quarter" idx="32"/>
          </p:nvPr>
        </p:nvSpPr>
        <p:spPr/>
        <p:txBody>
          <a:bodyPr/>
          <a:lstStyle/>
          <a:p>
            <a:endParaRPr lang="en-US"/>
          </a:p>
        </p:txBody>
      </p:sp>
    </p:spTree>
    <p:extLst>
      <p:ext uri="{BB962C8B-B14F-4D97-AF65-F5344CB8AC3E}">
        <p14:creationId xmlns:p14="http://schemas.microsoft.com/office/powerpoint/2010/main" val="42908502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half" idx="1"/>
          </p:nvPr>
        </p:nvSpPr>
        <p:spPr>
          <a:xfrm>
            <a:off x="431799" y="1805724"/>
            <a:ext cx="9201727" cy="4438058"/>
          </a:xfrm>
        </p:spPr>
        <p:txBody>
          <a:bodyPr/>
          <a:lstStyle/>
          <a:p>
            <a:pPr marL="457200" indent="-457200"/>
            <a:r>
              <a:rPr lang="en-US" sz="2800" dirty="0">
                <a:ea typeface="Verdana" panose="020B0604030504040204" pitchFamily="34" charset="0"/>
              </a:rPr>
              <a:t>Include waveforms with artificial noise to the training data so the noise can be distinguished more accurately</a:t>
            </a:r>
            <a:r>
              <a:rPr lang="en-US" sz="2800" dirty="0" smtClean="0">
                <a:ea typeface="Verdana" panose="020B0604030504040204" pitchFamily="34" charset="0"/>
              </a:rPr>
              <a:t>.</a:t>
            </a:r>
            <a:endParaRPr lang="en-US" sz="2800" dirty="0">
              <a:ea typeface="Verdana" panose="020B0604030504040204" pitchFamily="34" charset="0"/>
            </a:endParaRPr>
          </a:p>
          <a:p>
            <a:pPr marL="457200" indent="-457200"/>
            <a:r>
              <a:rPr lang="en-US" sz="2800" dirty="0">
                <a:ea typeface="Verdana" panose="020B0604030504040204" pitchFamily="34" charset="0"/>
              </a:rPr>
              <a:t>Improve the CNN model to be more efficient when used in less-sophisticated computer </a:t>
            </a:r>
            <a:r>
              <a:rPr lang="en-US" sz="2800" dirty="0" smtClean="0">
                <a:ea typeface="Verdana" panose="020B0604030504040204" pitchFamily="34" charset="0"/>
              </a:rPr>
              <a:t>hardware, to democratize AI in geoscience.</a:t>
            </a:r>
            <a:endParaRPr lang="en-US" sz="2800" dirty="0">
              <a:ea typeface="Verdana" panose="020B0604030504040204" pitchFamily="34" charset="0"/>
            </a:endParaRPr>
          </a:p>
          <a:p>
            <a:pPr marL="457200" indent="-457200"/>
            <a:r>
              <a:rPr lang="en-US" sz="2800" dirty="0">
                <a:ea typeface="Verdana" panose="020B0604030504040204" pitchFamily="34" charset="0"/>
              </a:rPr>
              <a:t>Apply CNN to automatically detect earthquakes in Indonesia (no researches about it has been done) </a:t>
            </a:r>
          </a:p>
          <a:p>
            <a:endParaRPr lang="en-US" dirty="0"/>
          </a:p>
        </p:txBody>
      </p:sp>
      <p:sp>
        <p:nvSpPr>
          <p:cNvPr id="4" name="Slide Number Placeholder 3"/>
          <p:cNvSpPr>
            <a:spLocks noGrp="1"/>
          </p:cNvSpPr>
          <p:nvPr>
            <p:ph type="sldNum" sz="quarter" idx="34"/>
          </p:nvPr>
        </p:nvSpPr>
        <p:spPr/>
        <p:txBody>
          <a:bodyPr/>
          <a:lstStyle/>
          <a:p>
            <a:fld id="{19B51A1E-902D-48AF-9020-955120F399B6}" type="slidenum">
              <a:rPr lang="en-US" noProof="0" smtClean="0"/>
              <a:pPr/>
              <a:t>23</a:t>
            </a:fld>
            <a:endParaRPr lang="en-US" noProof="0" dirty="0"/>
          </a:p>
        </p:txBody>
      </p:sp>
      <p:sp>
        <p:nvSpPr>
          <p:cNvPr id="8" name="Title 7"/>
          <p:cNvSpPr>
            <a:spLocks noGrp="1"/>
          </p:cNvSpPr>
          <p:nvPr>
            <p:ph type="title"/>
          </p:nvPr>
        </p:nvSpPr>
        <p:spPr/>
        <p:txBody>
          <a:bodyPr/>
          <a:lstStyle/>
          <a:p>
            <a:r>
              <a:rPr lang="en-US" dirty="0" smtClean="0"/>
              <a:t>RECOMMENDATIONS/FUTURE WORK</a:t>
            </a:r>
            <a:endParaRPr lang="en-US" dirty="0"/>
          </a:p>
        </p:txBody>
      </p:sp>
      <p:sp>
        <p:nvSpPr>
          <p:cNvPr id="11" name="Text Placeholder 10"/>
          <p:cNvSpPr>
            <a:spLocks noGrp="1"/>
          </p:cNvSpPr>
          <p:nvPr>
            <p:ph type="body" sz="quarter" idx="32"/>
          </p:nvPr>
        </p:nvSpPr>
        <p:spPr/>
        <p:txBody>
          <a:bodyPr/>
          <a:lstStyle/>
          <a:p>
            <a:endParaRPr lang="en-US"/>
          </a:p>
        </p:txBody>
      </p:sp>
    </p:spTree>
    <p:extLst>
      <p:ext uri="{BB962C8B-B14F-4D97-AF65-F5344CB8AC3E}">
        <p14:creationId xmlns:p14="http://schemas.microsoft.com/office/powerpoint/2010/main" val="27841958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F11A6B65-5A20-4F4D-ACBB-ED50132D4571}"/>
              </a:ext>
            </a:extLst>
          </p:cNvPr>
          <p:cNvSpPr>
            <a:spLocks noGrp="1"/>
          </p:cNvSpPr>
          <p:nvPr>
            <p:ph type="ctrTitle"/>
          </p:nvPr>
        </p:nvSpPr>
        <p:spPr/>
        <p:txBody>
          <a:bodyPr/>
          <a:lstStyle/>
          <a:p>
            <a:r>
              <a:rPr lang="en-US" dirty="0"/>
              <a:t>THANK </a:t>
            </a:r>
            <a:r>
              <a:rPr lang="en-US" dirty="0" smtClean="0"/>
              <a:t>YOU</a:t>
            </a:r>
            <a:endParaRPr lang="en-US" dirty="0">
              <a:latin typeface="Calibri Light" panose="020F0302020204030204" pitchFamily="34" charset="0"/>
              <a:cs typeface="Calibri Light" panose="020F0302020204030204" pitchFamily="34" charset="0"/>
            </a:endParaRPr>
          </a:p>
        </p:txBody>
      </p:sp>
      <p:sp>
        <p:nvSpPr>
          <p:cNvPr id="4" name="Text Placeholder 3">
            <a:extLst>
              <a:ext uri="{FF2B5EF4-FFF2-40B4-BE49-F238E27FC236}">
                <a16:creationId xmlns:a16="http://schemas.microsoft.com/office/drawing/2014/main" id="{60828E04-9C2A-4859-8050-C2DF67A249CB}"/>
              </a:ext>
            </a:extLst>
          </p:cNvPr>
          <p:cNvSpPr>
            <a:spLocks noGrp="1"/>
          </p:cNvSpPr>
          <p:nvPr>
            <p:ph type="body" sz="quarter" idx="15"/>
          </p:nvPr>
        </p:nvSpPr>
        <p:spPr/>
        <p:txBody>
          <a:bodyPr/>
          <a:lstStyle/>
          <a:p>
            <a:r>
              <a:rPr lang="en-US" dirty="0" smtClean="0"/>
              <a:t>Christopher Salim</a:t>
            </a:r>
            <a:endParaRPr lang="en-US" dirty="0"/>
          </a:p>
        </p:txBody>
      </p:sp>
      <p:pic>
        <p:nvPicPr>
          <p:cNvPr id="10" name="Graphic 9" descr="Smart Phone" title="Icon - Presenter Phone Number">
            <a:extLst>
              <a:ext uri="{FF2B5EF4-FFF2-40B4-BE49-F238E27FC236}">
                <a16:creationId xmlns:a16="http://schemas.microsoft.com/office/drawing/2014/main" id="{A29DE31C-E099-4579-BB03-675E0A40C5F2}"/>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5783050" y="4130805"/>
            <a:ext cx="218900" cy="218900"/>
          </a:xfrm>
          <a:prstGeom prst="rect">
            <a:avLst/>
          </a:prstGeom>
        </p:spPr>
      </p:pic>
      <p:sp>
        <p:nvSpPr>
          <p:cNvPr id="5" name="Text Placeholder 4">
            <a:extLst>
              <a:ext uri="{FF2B5EF4-FFF2-40B4-BE49-F238E27FC236}">
                <a16:creationId xmlns:a16="http://schemas.microsoft.com/office/drawing/2014/main" id="{11265965-2271-4C1C-BD0A-6F85F80FF9A6}"/>
              </a:ext>
            </a:extLst>
          </p:cNvPr>
          <p:cNvSpPr>
            <a:spLocks noGrp="1"/>
          </p:cNvSpPr>
          <p:nvPr>
            <p:ph type="body" sz="quarter" idx="16"/>
          </p:nvPr>
        </p:nvSpPr>
        <p:spPr/>
        <p:txBody>
          <a:bodyPr/>
          <a:lstStyle/>
          <a:p>
            <a:r>
              <a:rPr lang="en-US" sz="1800" dirty="0" smtClean="0"/>
              <a:t>+62 81938070020</a:t>
            </a:r>
            <a:endParaRPr lang="en-US" sz="1800" dirty="0"/>
          </a:p>
        </p:txBody>
      </p:sp>
      <p:pic>
        <p:nvPicPr>
          <p:cNvPr id="9" name="Graphic 8" descr="Envelope" title="Icon Presenter Email">
            <a:extLst>
              <a:ext uri="{FF2B5EF4-FFF2-40B4-BE49-F238E27FC236}">
                <a16:creationId xmlns:a16="http://schemas.microsoft.com/office/drawing/2014/main" id="{773C1382-ACE1-460F-A1B6-AB761A7D2E6B}"/>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xmlns="" r:embed="rId5"/>
              </a:ext>
            </a:extLst>
          </a:blip>
          <a:stretch>
            <a:fillRect/>
          </a:stretch>
        </p:blipFill>
        <p:spPr>
          <a:xfrm>
            <a:off x="5783050" y="4536623"/>
            <a:ext cx="218900" cy="218900"/>
          </a:xfrm>
          <a:prstGeom prst="rect">
            <a:avLst/>
          </a:prstGeom>
        </p:spPr>
      </p:pic>
      <p:sp>
        <p:nvSpPr>
          <p:cNvPr id="6" name="Text Placeholder 5">
            <a:extLst>
              <a:ext uri="{FF2B5EF4-FFF2-40B4-BE49-F238E27FC236}">
                <a16:creationId xmlns:a16="http://schemas.microsoft.com/office/drawing/2014/main" id="{50A3BCC3-A277-4C0B-9EBA-EB53990D8EBD}"/>
              </a:ext>
            </a:extLst>
          </p:cNvPr>
          <p:cNvSpPr>
            <a:spLocks noGrp="1"/>
          </p:cNvSpPr>
          <p:nvPr>
            <p:ph type="body" sz="quarter" idx="17"/>
          </p:nvPr>
        </p:nvSpPr>
        <p:spPr/>
        <p:txBody>
          <a:bodyPr/>
          <a:lstStyle/>
          <a:p>
            <a:r>
              <a:rPr lang="en-US" sz="1800" dirty="0"/>
              <a:t>c</a:t>
            </a:r>
            <a:r>
              <a:rPr lang="en-US" sz="1800" dirty="0" smtClean="0"/>
              <a:t>hristopher.salim@yahoo.com</a:t>
            </a:r>
            <a:endParaRPr lang="en-US" sz="1800" dirty="0"/>
          </a:p>
        </p:txBody>
      </p:sp>
      <p:sp>
        <p:nvSpPr>
          <p:cNvPr id="12" name="Slide Number Placeholder 11">
            <a:extLst>
              <a:ext uri="{FF2B5EF4-FFF2-40B4-BE49-F238E27FC236}">
                <a16:creationId xmlns:a16="http://schemas.microsoft.com/office/drawing/2014/main" id="{91814EC9-246A-4C6E-941E-5774FE72F08E}"/>
              </a:ext>
            </a:extLst>
          </p:cNvPr>
          <p:cNvSpPr>
            <a:spLocks noGrp="1"/>
          </p:cNvSpPr>
          <p:nvPr>
            <p:ph type="sldNum" sz="quarter" idx="4294967295"/>
          </p:nvPr>
        </p:nvSpPr>
        <p:spPr>
          <a:xfrm>
            <a:off x="11914188" y="6402388"/>
            <a:ext cx="277812" cy="273050"/>
          </a:xfrm>
        </p:spPr>
        <p:txBody>
          <a:bodyPr/>
          <a:lstStyle/>
          <a:p>
            <a:fld id="{19B51A1E-902D-48AF-9020-955120F399B6}" type="slidenum">
              <a:rPr lang="en-US" smtClean="0"/>
              <a:pPr/>
              <a:t>24</a:t>
            </a:fld>
            <a:endParaRPr lang="en-US" dirty="0"/>
          </a:p>
        </p:txBody>
      </p:sp>
      <p:sp>
        <p:nvSpPr>
          <p:cNvPr id="11" name="Text Placeholder 3">
            <a:extLst>
              <a:ext uri="{FF2B5EF4-FFF2-40B4-BE49-F238E27FC236}">
                <a16:creationId xmlns:a16="http://schemas.microsoft.com/office/drawing/2014/main" id="{60828E04-9C2A-4859-8050-C2DF67A249CB}"/>
              </a:ext>
            </a:extLst>
          </p:cNvPr>
          <p:cNvSpPr>
            <a:spLocks noGrp="1"/>
          </p:cNvSpPr>
          <p:nvPr>
            <p:ph type="body" sz="quarter" idx="15"/>
          </p:nvPr>
        </p:nvSpPr>
        <p:spPr>
          <a:xfrm>
            <a:off x="2346165" y="3470773"/>
            <a:ext cx="6454640" cy="409949"/>
          </a:xfrm>
        </p:spPr>
        <p:txBody>
          <a:bodyPr/>
          <a:lstStyle/>
          <a:p>
            <a:pPr algn="ctr"/>
            <a:r>
              <a:rPr lang="en-US" sz="1800" dirty="0" smtClean="0"/>
              <a:t>(Should you have any further questions/discussions, feel free to contact me.)</a:t>
            </a:r>
            <a:endParaRPr lang="en-US" sz="1800" dirty="0"/>
          </a:p>
        </p:txBody>
      </p:sp>
      <p:sp>
        <p:nvSpPr>
          <p:cNvPr id="13" name="Text Placeholder 5">
            <a:extLst>
              <a:ext uri="{FF2B5EF4-FFF2-40B4-BE49-F238E27FC236}">
                <a16:creationId xmlns:a16="http://schemas.microsoft.com/office/drawing/2014/main" id="{50A3BCC3-A277-4C0B-9EBA-EB53990D8EBD}"/>
              </a:ext>
            </a:extLst>
          </p:cNvPr>
          <p:cNvSpPr>
            <a:spLocks noGrp="1"/>
          </p:cNvSpPr>
          <p:nvPr>
            <p:ph type="body" sz="quarter" idx="17"/>
          </p:nvPr>
        </p:nvSpPr>
        <p:spPr>
          <a:xfrm>
            <a:off x="6062267" y="4907227"/>
            <a:ext cx="3368059" cy="238016"/>
          </a:xfrm>
        </p:spPr>
        <p:txBody>
          <a:bodyPr/>
          <a:lstStyle/>
          <a:p>
            <a:r>
              <a:rPr lang="en-US" sz="1800" dirty="0" smtClean="0"/>
              <a:t>l</a:t>
            </a:r>
            <a:r>
              <a:rPr lang="en-US" sz="1800" dirty="0" smtClean="0"/>
              <a:t>inkedin.com/in/</a:t>
            </a:r>
            <a:r>
              <a:rPr lang="en-US" sz="1800" dirty="0" err="1" smtClean="0"/>
              <a:t>christophersalim</a:t>
            </a:r>
            <a:endParaRPr lang="en-US" sz="1800" dirty="0"/>
          </a:p>
        </p:txBody>
      </p:sp>
    </p:spTree>
    <p:extLst>
      <p:ext uri="{BB962C8B-B14F-4D97-AF65-F5344CB8AC3E}">
        <p14:creationId xmlns:p14="http://schemas.microsoft.com/office/powerpoint/2010/main" val="41536783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1"/>
          </p:nvPr>
        </p:nvSpPr>
        <p:spPr>
          <a:xfrm>
            <a:off x="6102624" y="1668678"/>
            <a:ext cx="3776871" cy="4684011"/>
          </a:xfrm>
        </p:spPr>
        <p:txBody>
          <a:bodyPr/>
          <a:lstStyle/>
          <a:p>
            <a:r>
              <a:rPr lang="en-US" sz="2800" dirty="0" smtClean="0"/>
              <a:t>Not shown: activation function, bias, weight.</a:t>
            </a:r>
          </a:p>
          <a:p>
            <a:r>
              <a:rPr lang="en-US" sz="2800" dirty="0" smtClean="0"/>
              <a:t>Calculate the numbers of parameter using multiplication.</a:t>
            </a:r>
          </a:p>
          <a:p>
            <a:r>
              <a:rPr lang="en-US" sz="2800" dirty="0" smtClean="0"/>
              <a:t>The parameters will be updated to find best parameters.</a:t>
            </a:r>
            <a:endParaRPr lang="en-US" sz="2800" dirty="0"/>
          </a:p>
        </p:txBody>
      </p:sp>
      <p:sp>
        <p:nvSpPr>
          <p:cNvPr id="4" name="Slide Number Placeholder 3"/>
          <p:cNvSpPr>
            <a:spLocks noGrp="1"/>
          </p:cNvSpPr>
          <p:nvPr>
            <p:ph type="sldNum" sz="quarter" idx="34"/>
          </p:nvPr>
        </p:nvSpPr>
        <p:spPr/>
        <p:txBody>
          <a:bodyPr/>
          <a:lstStyle/>
          <a:p>
            <a:fld id="{19B51A1E-902D-48AF-9020-955120F399B6}" type="slidenum">
              <a:rPr lang="en-US" noProof="0" smtClean="0"/>
              <a:pPr/>
              <a:t>3</a:t>
            </a:fld>
            <a:endParaRPr lang="en-US" noProof="0" dirty="0"/>
          </a:p>
        </p:txBody>
      </p:sp>
      <p:sp>
        <p:nvSpPr>
          <p:cNvPr id="5" name="Title 4"/>
          <p:cNvSpPr>
            <a:spLocks noGrp="1"/>
          </p:cNvSpPr>
          <p:nvPr>
            <p:ph type="title"/>
          </p:nvPr>
        </p:nvSpPr>
        <p:spPr/>
        <p:txBody>
          <a:bodyPr/>
          <a:lstStyle/>
          <a:p>
            <a:r>
              <a:rPr lang="en-US" dirty="0" smtClean="0"/>
              <a:t>ORDINARY NN</a:t>
            </a:r>
            <a:endParaRPr lang="en-US" dirty="0"/>
          </a:p>
        </p:txBody>
      </p:sp>
      <p:sp>
        <p:nvSpPr>
          <p:cNvPr id="8" name="Text Placeholder 7"/>
          <p:cNvSpPr>
            <a:spLocks noGrp="1"/>
          </p:cNvSpPr>
          <p:nvPr>
            <p:ph type="body" sz="quarter" idx="32"/>
          </p:nvPr>
        </p:nvSpPr>
        <p:spPr/>
        <p:txBody>
          <a:bodyPr/>
          <a:lstStyle/>
          <a:p>
            <a:endParaRPr lang="en-US"/>
          </a:p>
        </p:txBody>
      </p:sp>
      <p:pic>
        <p:nvPicPr>
          <p:cNvPr id="1026" name="Picture 2" descr="Image result for neural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834" y="1782975"/>
            <a:ext cx="5839791" cy="381934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62834" y="5983357"/>
            <a:ext cx="5134114" cy="369332"/>
          </a:xfrm>
          <a:prstGeom prst="rect">
            <a:avLst/>
          </a:prstGeom>
          <a:noFill/>
        </p:spPr>
        <p:txBody>
          <a:bodyPr wrap="square" rtlCol="0">
            <a:spAutoFit/>
          </a:bodyPr>
          <a:lstStyle/>
          <a:p>
            <a:r>
              <a:rPr lang="en-US" dirty="0" smtClean="0"/>
              <a:t>Source: towardsdatascience.com</a:t>
            </a:r>
            <a:endParaRPr lang="en-US" dirty="0"/>
          </a:p>
        </p:txBody>
      </p:sp>
    </p:spTree>
    <p:extLst>
      <p:ext uri="{BB962C8B-B14F-4D97-AF65-F5344CB8AC3E}">
        <p14:creationId xmlns:p14="http://schemas.microsoft.com/office/powerpoint/2010/main" val="23151727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6206418" y="1668536"/>
            <a:ext cx="3736800" cy="3933645"/>
          </a:xfrm>
        </p:spPr>
        <p:txBody>
          <a:bodyPr/>
          <a:lstStyle/>
          <a:p>
            <a:r>
              <a:rPr lang="en-US" sz="2800" dirty="0" smtClean="0"/>
              <a:t>Unlike NN, CNN has feature extraction.</a:t>
            </a:r>
          </a:p>
          <a:p>
            <a:r>
              <a:rPr lang="en-US" sz="2800" dirty="0" smtClean="0"/>
              <a:t>Convolution layer: performs convolution between input and filter</a:t>
            </a:r>
          </a:p>
          <a:p>
            <a:r>
              <a:rPr lang="en-US" sz="2800" dirty="0" smtClean="0"/>
              <a:t>Pooling layer: for downscaling the image.</a:t>
            </a:r>
            <a:endParaRPr lang="en-US" sz="2800" dirty="0"/>
          </a:p>
        </p:txBody>
      </p:sp>
      <p:sp>
        <p:nvSpPr>
          <p:cNvPr id="3" name="Slide Number Placeholder 2"/>
          <p:cNvSpPr>
            <a:spLocks noGrp="1"/>
          </p:cNvSpPr>
          <p:nvPr>
            <p:ph type="sldNum" sz="quarter" idx="34"/>
          </p:nvPr>
        </p:nvSpPr>
        <p:spPr/>
        <p:txBody>
          <a:bodyPr/>
          <a:lstStyle/>
          <a:p>
            <a:fld id="{19B51A1E-902D-48AF-9020-955120F399B6}" type="slidenum">
              <a:rPr lang="en-US" noProof="0" smtClean="0"/>
              <a:pPr/>
              <a:t>4</a:t>
            </a:fld>
            <a:endParaRPr lang="en-US" noProof="0" dirty="0"/>
          </a:p>
        </p:txBody>
      </p:sp>
      <p:sp>
        <p:nvSpPr>
          <p:cNvPr id="5" name="Title 4"/>
          <p:cNvSpPr>
            <a:spLocks noGrp="1"/>
          </p:cNvSpPr>
          <p:nvPr>
            <p:ph type="title"/>
          </p:nvPr>
        </p:nvSpPr>
        <p:spPr/>
        <p:txBody>
          <a:bodyPr/>
          <a:lstStyle/>
          <a:p>
            <a:r>
              <a:rPr lang="en-US" dirty="0" smtClean="0"/>
              <a:t>CNN</a:t>
            </a:r>
            <a:endParaRPr lang="en-US" dirty="0"/>
          </a:p>
        </p:txBody>
      </p:sp>
      <p:sp>
        <p:nvSpPr>
          <p:cNvPr id="6" name="Text Placeholder 5"/>
          <p:cNvSpPr>
            <a:spLocks noGrp="1"/>
          </p:cNvSpPr>
          <p:nvPr>
            <p:ph type="body" sz="quarter" idx="32"/>
          </p:nvPr>
        </p:nvSpPr>
        <p:spPr/>
        <p:txBody>
          <a:bodyPr/>
          <a:lstStyle/>
          <a:p>
            <a:endParaRPr lang="en-US"/>
          </a:p>
        </p:txBody>
      </p:sp>
      <p:pic>
        <p:nvPicPr>
          <p:cNvPr id="7" name="Picture 6"/>
          <p:cNvPicPr>
            <a:picLocks noChangeAspect="1"/>
          </p:cNvPicPr>
          <p:nvPr/>
        </p:nvPicPr>
        <p:blipFill>
          <a:blip r:embed="rId2"/>
          <a:stretch>
            <a:fillRect/>
          </a:stretch>
        </p:blipFill>
        <p:spPr>
          <a:xfrm>
            <a:off x="278175" y="2076041"/>
            <a:ext cx="5928243" cy="3328357"/>
          </a:xfrm>
          <a:prstGeom prst="rect">
            <a:avLst/>
          </a:prstGeom>
        </p:spPr>
      </p:pic>
      <p:sp>
        <p:nvSpPr>
          <p:cNvPr id="8" name="TextBox 7"/>
          <p:cNvSpPr txBox="1"/>
          <p:nvPr/>
        </p:nvSpPr>
        <p:spPr>
          <a:xfrm>
            <a:off x="431800" y="5705061"/>
            <a:ext cx="5382591" cy="369332"/>
          </a:xfrm>
          <a:prstGeom prst="rect">
            <a:avLst/>
          </a:prstGeom>
          <a:noFill/>
        </p:spPr>
        <p:txBody>
          <a:bodyPr wrap="square" rtlCol="0">
            <a:spAutoFit/>
          </a:bodyPr>
          <a:lstStyle/>
          <a:p>
            <a:r>
              <a:rPr lang="en-US" dirty="0" smtClean="0"/>
              <a:t>Source: stackoverflow.com</a:t>
            </a:r>
            <a:endParaRPr lang="en-US" dirty="0"/>
          </a:p>
        </p:txBody>
      </p:sp>
      <p:sp>
        <p:nvSpPr>
          <p:cNvPr id="9" name="Oval 8"/>
          <p:cNvSpPr/>
          <p:nvPr/>
        </p:nvSpPr>
        <p:spPr>
          <a:xfrm>
            <a:off x="1361661" y="1749287"/>
            <a:ext cx="3647661" cy="3852894"/>
          </a:xfrm>
          <a:prstGeom prst="ellipse">
            <a:avLst/>
          </a:prstGeom>
          <a:noFill/>
          <a:ln w="762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425447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13576" y="3697126"/>
            <a:ext cx="9149524" cy="2978948"/>
          </a:xfrm>
        </p:spPr>
        <p:txBody>
          <a:bodyPr/>
          <a:lstStyle/>
          <a:p>
            <a:r>
              <a:rPr lang="en-US" sz="2400" dirty="0" smtClean="0"/>
              <a:t>Can be treated as 1D CNN input with three components being RGB component equivalent.</a:t>
            </a:r>
          </a:p>
          <a:p>
            <a:r>
              <a:rPr lang="en-US" sz="2400" dirty="0" smtClean="0"/>
              <a:t>Using </a:t>
            </a:r>
            <a:r>
              <a:rPr lang="en-US" sz="2400" dirty="0" err="1" smtClean="0"/>
              <a:t>ReLU</a:t>
            </a:r>
            <a:r>
              <a:rPr lang="en-US" sz="2400" dirty="0" smtClean="0"/>
              <a:t> activation layer so the output is always positive.</a:t>
            </a:r>
          </a:p>
          <a:p>
            <a:r>
              <a:rPr lang="en-US" sz="2400" dirty="0" smtClean="0"/>
              <a:t>Using pooling so the amplitude and window length does not matter in identification.</a:t>
            </a:r>
          </a:p>
          <a:p>
            <a:r>
              <a:rPr lang="en-US" sz="2400" dirty="0" smtClean="0"/>
              <a:t>4 </a:t>
            </a:r>
            <a:r>
              <a:rPr lang="en-US" sz="2400" dirty="0"/>
              <a:t>convolutional layers, 2 fully connected </a:t>
            </a:r>
            <a:r>
              <a:rPr lang="en-US" sz="2400" dirty="0" smtClean="0"/>
              <a:t>layers</a:t>
            </a:r>
            <a:endParaRPr lang="en-US" sz="2400" dirty="0"/>
          </a:p>
        </p:txBody>
      </p:sp>
      <p:sp>
        <p:nvSpPr>
          <p:cNvPr id="3" name="Slide Number Placeholder 2"/>
          <p:cNvSpPr>
            <a:spLocks noGrp="1"/>
          </p:cNvSpPr>
          <p:nvPr>
            <p:ph type="sldNum" sz="quarter" idx="34"/>
          </p:nvPr>
        </p:nvSpPr>
        <p:spPr/>
        <p:txBody>
          <a:bodyPr/>
          <a:lstStyle/>
          <a:p>
            <a:fld id="{19B51A1E-902D-48AF-9020-955120F399B6}" type="slidenum">
              <a:rPr lang="en-US" noProof="0" smtClean="0"/>
              <a:pPr/>
              <a:t>5</a:t>
            </a:fld>
            <a:endParaRPr lang="en-US" noProof="0" dirty="0"/>
          </a:p>
        </p:txBody>
      </p:sp>
      <p:sp>
        <p:nvSpPr>
          <p:cNvPr id="5" name="Title 4"/>
          <p:cNvSpPr>
            <a:spLocks noGrp="1"/>
          </p:cNvSpPr>
          <p:nvPr>
            <p:ph type="title"/>
          </p:nvPr>
        </p:nvSpPr>
        <p:spPr/>
        <p:txBody>
          <a:bodyPr/>
          <a:lstStyle/>
          <a:p>
            <a:r>
              <a:rPr lang="en-US" dirty="0" smtClean="0"/>
              <a:t>CNN ARCHITECTURE</a:t>
            </a:r>
            <a:endParaRPr lang="en-US" dirty="0"/>
          </a:p>
        </p:txBody>
      </p:sp>
      <p:sp>
        <p:nvSpPr>
          <p:cNvPr id="6" name="Text Placeholder 5"/>
          <p:cNvSpPr>
            <a:spLocks noGrp="1"/>
          </p:cNvSpPr>
          <p:nvPr>
            <p:ph type="body" sz="quarter" idx="32"/>
          </p:nvPr>
        </p:nvSpPr>
        <p:spPr/>
        <p:txBody>
          <a:bodyPr/>
          <a:lstStyle/>
          <a:p>
            <a:endParaRPr lang="en-US"/>
          </a:p>
        </p:txBody>
      </p:sp>
      <p:pic>
        <p:nvPicPr>
          <p:cNvPr id="7" name="Picture 6"/>
          <p:cNvPicPr>
            <a:picLocks noChangeAspect="1"/>
          </p:cNvPicPr>
          <p:nvPr/>
        </p:nvPicPr>
        <p:blipFill>
          <a:blip r:embed="rId2"/>
          <a:stretch>
            <a:fillRect/>
          </a:stretch>
        </p:blipFill>
        <p:spPr>
          <a:xfrm>
            <a:off x="1509335" y="951265"/>
            <a:ext cx="7134225" cy="1933575"/>
          </a:xfrm>
          <a:prstGeom prst="rect">
            <a:avLst/>
          </a:prstGeom>
        </p:spPr>
      </p:pic>
      <p:sp>
        <p:nvSpPr>
          <p:cNvPr id="8" name="Oval 7"/>
          <p:cNvSpPr/>
          <p:nvPr/>
        </p:nvSpPr>
        <p:spPr>
          <a:xfrm>
            <a:off x="2744282" y="648000"/>
            <a:ext cx="4164496" cy="2961861"/>
          </a:xfrm>
          <a:prstGeom prst="ellipse">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756710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31799" y="1671898"/>
            <a:ext cx="7718287" cy="4729852"/>
          </a:xfrm>
        </p:spPr>
        <p:txBody>
          <a:bodyPr/>
          <a:lstStyle/>
          <a:p>
            <a:r>
              <a:rPr lang="en-US" sz="2400" dirty="0" smtClean="0"/>
              <a:t>Wave picking and classification</a:t>
            </a:r>
          </a:p>
          <a:p>
            <a:r>
              <a:rPr lang="en-US" sz="2400" dirty="0" smtClean="0"/>
              <a:t>Probability of each wave type</a:t>
            </a:r>
          </a:p>
          <a:p>
            <a:r>
              <a:rPr lang="en-US" sz="2400" dirty="0" smtClean="0"/>
              <a:t>Inference to whether earthquake happens or not -&gt; early earthquake warning</a:t>
            </a:r>
            <a:endParaRPr lang="en-US" sz="2400" dirty="0"/>
          </a:p>
        </p:txBody>
      </p:sp>
      <p:sp>
        <p:nvSpPr>
          <p:cNvPr id="3" name="Slide Number Placeholder 2"/>
          <p:cNvSpPr>
            <a:spLocks noGrp="1"/>
          </p:cNvSpPr>
          <p:nvPr>
            <p:ph type="sldNum" sz="quarter" idx="34"/>
          </p:nvPr>
        </p:nvSpPr>
        <p:spPr/>
        <p:txBody>
          <a:bodyPr/>
          <a:lstStyle/>
          <a:p>
            <a:fld id="{19B51A1E-902D-48AF-9020-955120F399B6}" type="slidenum">
              <a:rPr lang="en-US" noProof="0" smtClean="0"/>
              <a:pPr/>
              <a:t>6</a:t>
            </a:fld>
            <a:endParaRPr lang="en-US" noProof="0" dirty="0"/>
          </a:p>
        </p:txBody>
      </p:sp>
      <p:sp>
        <p:nvSpPr>
          <p:cNvPr id="5" name="Title 4"/>
          <p:cNvSpPr>
            <a:spLocks noGrp="1"/>
          </p:cNvSpPr>
          <p:nvPr>
            <p:ph type="title"/>
          </p:nvPr>
        </p:nvSpPr>
        <p:spPr/>
        <p:txBody>
          <a:bodyPr/>
          <a:lstStyle/>
          <a:p>
            <a:r>
              <a:rPr lang="en-US" dirty="0" smtClean="0"/>
              <a:t>EXPECTED OUTPUT</a:t>
            </a:r>
            <a:endParaRPr lang="en-US" dirty="0"/>
          </a:p>
        </p:txBody>
      </p:sp>
      <p:sp>
        <p:nvSpPr>
          <p:cNvPr id="6" name="Text Placeholder 5"/>
          <p:cNvSpPr>
            <a:spLocks noGrp="1"/>
          </p:cNvSpPr>
          <p:nvPr>
            <p:ph type="body" sz="quarter" idx="32"/>
          </p:nvPr>
        </p:nvSpPr>
        <p:spPr/>
        <p:txBody>
          <a:bodyPr/>
          <a:lstStyle/>
          <a:p>
            <a:endParaRPr lang="en-US" dirty="0"/>
          </a:p>
        </p:txBody>
      </p:sp>
      <p:pic>
        <p:nvPicPr>
          <p:cNvPr id="7" name="Picture 6"/>
          <p:cNvPicPr>
            <a:picLocks noChangeAspect="1"/>
          </p:cNvPicPr>
          <p:nvPr/>
        </p:nvPicPr>
        <p:blipFill>
          <a:blip r:embed="rId2"/>
          <a:stretch>
            <a:fillRect/>
          </a:stretch>
        </p:blipFill>
        <p:spPr>
          <a:xfrm>
            <a:off x="625991" y="3554394"/>
            <a:ext cx="7329902" cy="3151254"/>
          </a:xfrm>
          <a:prstGeom prst="rect">
            <a:avLst/>
          </a:prstGeom>
        </p:spPr>
      </p:pic>
    </p:spTree>
    <p:extLst>
      <p:ext uri="{BB962C8B-B14F-4D97-AF65-F5344CB8AC3E}">
        <p14:creationId xmlns:p14="http://schemas.microsoft.com/office/powerpoint/2010/main" val="38369667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1"/>
          </p:nvPr>
        </p:nvSpPr>
        <p:spPr>
          <a:xfrm>
            <a:off x="431800" y="1511999"/>
            <a:ext cx="9488055" cy="4824145"/>
          </a:xfrm>
        </p:spPr>
        <p:txBody>
          <a:bodyPr/>
          <a:lstStyle/>
          <a:p>
            <a:pPr marL="0" indent="0">
              <a:lnSpc>
                <a:spcPct val="100000"/>
              </a:lnSpc>
              <a:spcBef>
                <a:spcPts val="0"/>
              </a:spcBef>
              <a:buNone/>
            </a:pPr>
            <a:r>
              <a:rPr lang="en-US" sz="2400" dirty="0">
                <a:ea typeface="Verdana" panose="020B0604030504040204" pitchFamily="34" charset="0"/>
              </a:rPr>
              <a:t>Training data:</a:t>
            </a:r>
          </a:p>
          <a:p>
            <a:pPr marL="457200" indent="-457200">
              <a:lnSpc>
                <a:spcPct val="100000"/>
              </a:lnSpc>
              <a:spcBef>
                <a:spcPts val="0"/>
              </a:spcBef>
            </a:pPr>
            <a:r>
              <a:rPr lang="en-US" sz="2400" dirty="0">
                <a:ea typeface="Verdana" panose="020B0604030504040204" pitchFamily="34" charset="0"/>
              </a:rPr>
              <a:t>4.5 millions velocity waveforms, divided equally among P-wave, S-wave, noise (obtained from pre-event noise) from Southern California Seismic Network catalog.</a:t>
            </a:r>
          </a:p>
          <a:p>
            <a:pPr marL="457200" indent="-457200">
              <a:lnSpc>
                <a:spcPct val="100000"/>
              </a:lnSpc>
              <a:spcBef>
                <a:spcPts val="0"/>
              </a:spcBef>
            </a:pPr>
            <a:r>
              <a:rPr lang="en-US" sz="2400" dirty="0">
                <a:ea typeface="Verdana" panose="020B0604030504040204" pitchFamily="34" charset="0"/>
              </a:rPr>
              <a:t>4 s (400 samples) in duration</a:t>
            </a:r>
          </a:p>
          <a:p>
            <a:pPr marL="457200" indent="-457200">
              <a:lnSpc>
                <a:spcPct val="100000"/>
              </a:lnSpc>
              <a:spcBef>
                <a:spcPts val="0"/>
              </a:spcBef>
            </a:pPr>
            <a:r>
              <a:rPr lang="en-US" sz="2400" dirty="0" err="1">
                <a:ea typeface="Verdana" panose="020B0604030504040204" pitchFamily="34" charset="0"/>
              </a:rPr>
              <a:t>Detrended</a:t>
            </a:r>
            <a:r>
              <a:rPr lang="en-US" sz="2400" dirty="0">
                <a:ea typeface="Verdana" panose="020B0604030504040204" pitchFamily="34" charset="0"/>
              </a:rPr>
              <a:t> and high-pass filtered above 2 Hz, and were resampled at 100 Hz.</a:t>
            </a:r>
          </a:p>
          <a:p>
            <a:pPr marL="457200" indent="-457200">
              <a:lnSpc>
                <a:spcPct val="100000"/>
              </a:lnSpc>
              <a:spcBef>
                <a:spcPts val="0"/>
              </a:spcBef>
            </a:pPr>
            <a:r>
              <a:rPr lang="en-US" sz="2400" dirty="0">
                <a:ea typeface="Verdana" panose="020B0604030504040204" pitchFamily="34" charset="0"/>
              </a:rPr>
              <a:t>Labeling to classify each wave type is based on pattern of each waves that is determined by numbers (0 = P-wave, 1 = S-wave, 2 = noise).</a:t>
            </a:r>
          </a:p>
          <a:p>
            <a:pPr marL="0" indent="0">
              <a:lnSpc>
                <a:spcPct val="100000"/>
              </a:lnSpc>
              <a:spcBef>
                <a:spcPts val="0"/>
              </a:spcBef>
              <a:buNone/>
            </a:pPr>
            <a:r>
              <a:rPr lang="en-US" sz="2400" dirty="0">
                <a:ea typeface="Verdana" panose="020B0604030504040204" pitchFamily="34" charset="0"/>
              </a:rPr>
              <a:t>Japan earthquake data:</a:t>
            </a:r>
          </a:p>
          <a:p>
            <a:pPr marL="457200" indent="-457200">
              <a:lnSpc>
                <a:spcPct val="100000"/>
              </a:lnSpc>
              <a:spcBef>
                <a:spcPts val="0"/>
              </a:spcBef>
            </a:pPr>
            <a:r>
              <a:rPr lang="en-US" sz="2400" dirty="0" err="1">
                <a:ea typeface="Verdana" panose="020B0604030504040204" pitchFamily="34" charset="0"/>
              </a:rPr>
              <a:t>MeSO</a:t>
            </a:r>
            <a:r>
              <a:rPr lang="en-US" sz="2400" dirty="0">
                <a:ea typeface="Verdana" panose="020B0604030504040204" pitchFamily="34" charset="0"/>
              </a:rPr>
              <a:t>-net acceleration waveform from 10 events, 3 stations (IIDM, TACM, and TK2M) each (sampling frequency 200 Hz).</a:t>
            </a:r>
          </a:p>
          <a:p>
            <a:endParaRPr lang="en-US" dirty="0"/>
          </a:p>
        </p:txBody>
      </p:sp>
      <p:sp>
        <p:nvSpPr>
          <p:cNvPr id="4" name="Slide Number Placeholder 3"/>
          <p:cNvSpPr>
            <a:spLocks noGrp="1"/>
          </p:cNvSpPr>
          <p:nvPr>
            <p:ph type="sldNum" sz="quarter" idx="34"/>
          </p:nvPr>
        </p:nvSpPr>
        <p:spPr/>
        <p:txBody>
          <a:bodyPr/>
          <a:lstStyle/>
          <a:p>
            <a:fld id="{19B51A1E-902D-48AF-9020-955120F399B6}" type="slidenum">
              <a:rPr lang="en-US" noProof="0" smtClean="0"/>
              <a:pPr/>
              <a:t>7</a:t>
            </a:fld>
            <a:endParaRPr lang="en-US" noProof="0" dirty="0"/>
          </a:p>
        </p:txBody>
      </p:sp>
      <p:sp>
        <p:nvSpPr>
          <p:cNvPr id="5" name="Title 4"/>
          <p:cNvSpPr>
            <a:spLocks noGrp="1"/>
          </p:cNvSpPr>
          <p:nvPr>
            <p:ph type="title"/>
          </p:nvPr>
        </p:nvSpPr>
        <p:spPr/>
        <p:txBody>
          <a:bodyPr/>
          <a:lstStyle/>
          <a:p>
            <a:r>
              <a:rPr lang="en-US" dirty="0" smtClean="0"/>
              <a:t>DATA</a:t>
            </a:r>
            <a:endParaRPr lang="en-US" dirty="0"/>
          </a:p>
        </p:txBody>
      </p:sp>
      <p:sp>
        <p:nvSpPr>
          <p:cNvPr id="8" name="Text Placeholder 7"/>
          <p:cNvSpPr>
            <a:spLocks noGrp="1"/>
          </p:cNvSpPr>
          <p:nvPr>
            <p:ph type="body" sz="quarter" idx="32"/>
          </p:nvPr>
        </p:nvSpPr>
        <p:spPr/>
        <p:txBody>
          <a:bodyPr/>
          <a:lstStyle/>
          <a:p>
            <a:endParaRPr lang="en-US"/>
          </a:p>
        </p:txBody>
      </p:sp>
    </p:spTree>
    <p:extLst>
      <p:ext uri="{BB962C8B-B14F-4D97-AF65-F5344CB8AC3E}">
        <p14:creationId xmlns:p14="http://schemas.microsoft.com/office/powerpoint/2010/main" val="2511654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34"/>
          </p:nvPr>
        </p:nvSpPr>
        <p:spPr/>
        <p:txBody>
          <a:bodyPr/>
          <a:lstStyle/>
          <a:p>
            <a:fld id="{19B51A1E-902D-48AF-9020-955120F399B6}" type="slidenum">
              <a:rPr lang="en-US" noProof="0" smtClean="0"/>
              <a:pPr/>
              <a:t>8</a:t>
            </a:fld>
            <a:endParaRPr lang="en-US" noProof="0" dirty="0"/>
          </a:p>
        </p:txBody>
      </p:sp>
      <p:sp>
        <p:nvSpPr>
          <p:cNvPr id="5" name="Title 4"/>
          <p:cNvSpPr>
            <a:spLocks noGrp="1"/>
          </p:cNvSpPr>
          <p:nvPr>
            <p:ph type="title"/>
          </p:nvPr>
        </p:nvSpPr>
        <p:spPr/>
        <p:txBody>
          <a:bodyPr/>
          <a:lstStyle/>
          <a:p>
            <a:endParaRPr lang="en-US"/>
          </a:p>
        </p:txBody>
      </p:sp>
      <p:sp>
        <p:nvSpPr>
          <p:cNvPr id="8" name="Text Placeholder 7"/>
          <p:cNvSpPr>
            <a:spLocks noGrp="1"/>
          </p:cNvSpPr>
          <p:nvPr>
            <p:ph type="body" sz="quarter" idx="32"/>
          </p:nvPr>
        </p:nvSpPr>
        <p:spPr/>
        <p:txBody>
          <a:bodyPr/>
          <a:lstStyle/>
          <a:p>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9976" y="1722950"/>
            <a:ext cx="5817141" cy="1989547"/>
          </a:xfrm>
          <a:prstGeom prst="rect">
            <a:avLst/>
          </a:prstGeom>
        </p:spPr>
      </p:pic>
      <p:sp>
        <p:nvSpPr>
          <p:cNvPr id="10" name="Text Box 180"/>
          <p:cNvSpPr txBox="1">
            <a:spLocks noChangeArrowheads="1"/>
          </p:cNvSpPr>
          <p:nvPr/>
        </p:nvSpPr>
        <p:spPr bwMode="auto">
          <a:xfrm>
            <a:off x="6279190" y="3855983"/>
            <a:ext cx="2678711" cy="156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6970" tIns="43485" rIns="86970" bIns="43485">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eaLnBrk="1" hangingPunct="1"/>
            <a:r>
              <a:rPr lang="en-US" sz="2400" dirty="0" smtClean="0">
                <a:latin typeface="Calibri" pitchFamily="34" charset="0"/>
              </a:rPr>
              <a:t>CNN </a:t>
            </a:r>
            <a:r>
              <a:rPr lang="en-US" sz="2400" dirty="0" smtClean="0">
                <a:latin typeface="Calibri" pitchFamily="34" charset="0"/>
              </a:rPr>
              <a:t>architecture for training the model (Ross et al, 2018). </a:t>
            </a:r>
            <a:endParaRPr lang="en-US" sz="2400" dirty="0">
              <a:latin typeface="Calibri" pitchFamily="34" charset="0"/>
            </a:endParaRPr>
          </a:p>
        </p:txBody>
      </p:sp>
      <p:pic>
        <p:nvPicPr>
          <p:cNvPr id="11" name="Picture 10"/>
          <p:cNvPicPr>
            <a:picLocks noChangeAspect="1"/>
          </p:cNvPicPr>
          <p:nvPr/>
        </p:nvPicPr>
        <p:blipFill>
          <a:blip r:embed="rId3"/>
          <a:stretch>
            <a:fillRect/>
          </a:stretch>
        </p:blipFill>
        <p:spPr>
          <a:xfrm>
            <a:off x="236796" y="68801"/>
            <a:ext cx="4149764" cy="5856329"/>
          </a:xfrm>
          <a:prstGeom prst="rect">
            <a:avLst/>
          </a:prstGeom>
        </p:spPr>
      </p:pic>
      <p:sp>
        <p:nvSpPr>
          <p:cNvPr id="12" name="Text Box 180"/>
          <p:cNvSpPr txBox="1">
            <a:spLocks noChangeArrowheads="1"/>
          </p:cNvSpPr>
          <p:nvPr/>
        </p:nvSpPr>
        <p:spPr bwMode="auto">
          <a:xfrm>
            <a:off x="266443" y="5925130"/>
            <a:ext cx="6134358" cy="826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6970" tIns="43485" rIns="86970" bIns="43485">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eaLnBrk="1" hangingPunct="1"/>
            <a:r>
              <a:rPr lang="en-US" sz="2400" dirty="0" smtClean="0">
                <a:latin typeface="Calibri" pitchFamily="34" charset="0"/>
              </a:rPr>
              <a:t>Flowchart </a:t>
            </a:r>
            <a:r>
              <a:rPr lang="en-US" sz="2400" dirty="0" smtClean="0">
                <a:latin typeface="Calibri" pitchFamily="34" charset="0"/>
              </a:rPr>
              <a:t>of how the </a:t>
            </a:r>
            <a:r>
              <a:rPr lang="en-US" sz="2400" dirty="0" err="1" smtClean="0">
                <a:latin typeface="Calibri" pitchFamily="34" charset="0"/>
              </a:rPr>
              <a:t>MeSO</a:t>
            </a:r>
            <a:r>
              <a:rPr lang="en-US" sz="2400" dirty="0" smtClean="0">
                <a:latin typeface="Calibri" pitchFamily="34" charset="0"/>
              </a:rPr>
              <a:t>-net data is analyzed using the CNN model.</a:t>
            </a:r>
            <a:endParaRPr lang="en-US" sz="2400" dirty="0">
              <a:latin typeface="Calibri" pitchFamily="34" charset="0"/>
            </a:endParaRPr>
          </a:p>
        </p:txBody>
      </p:sp>
    </p:spTree>
    <p:extLst>
      <p:ext uri="{BB962C8B-B14F-4D97-AF65-F5344CB8AC3E}">
        <p14:creationId xmlns:p14="http://schemas.microsoft.com/office/powerpoint/2010/main" val="40767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34"/>
          </p:nvPr>
        </p:nvSpPr>
        <p:spPr/>
        <p:txBody>
          <a:bodyPr/>
          <a:lstStyle/>
          <a:p>
            <a:fld id="{19B51A1E-902D-48AF-9020-955120F399B6}" type="slidenum">
              <a:rPr lang="en-US" noProof="0" smtClean="0"/>
              <a:pPr/>
              <a:t>9</a:t>
            </a:fld>
            <a:endParaRPr lang="en-US" noProof="0" dirty="0"/>
          </a:p>
        </p:txBody>
      </p:sp>
      <p:sp>
        <p:nvSpPr>
          <p:cNvPr id="5" name="Title 4"/>
          <p:cNvSpPr>
            <a:spLocks noGrp="1"/>
          </p:cNvSpPr>
          <p:nvPr>
            <p:ph type="title"/>
          </p:nvPr>
        </p:nvSpPr>
        <p:spPr>
          <a:xfrm>
            <a:off x="424174" y="192292"/>
            <a:ext cx="9131100" cy="432000"/>
          </a:xfrm>
        </p:spPr>
        <p:txBody>
          <a:bodyPr/>
          <a:lstStyle/>
          <a:p>
            <a:r>
              <a:rPr lang="en-US" dirty="0"/>
              <a:t>First event: </a:t>
            </a:r>
            <a:r>
              <a:rPr lang="en-US" dirty="0" smtClean="0"/>
              <a:t>11-09-04 05:52:47</a:t>
            </a:r>
            <a:endParaRPr lang="en-US" dirty="0"/>
          </a:p>
        </p:txBody>
      </p:sp>
      <p:sp>
        <p:nvSpPr>
          <p:cNvPr id="6" name="Text Placeholder 5"/>
          <p:cNvSpPr>
            <a:spLocks noGrp="1"/>
          </p:cNvSpPr>
          <p:nvPr>
            <p:ph type="body" sz="quarter" idx="32"/>
          </p:nvPr>
        </p:nvSpPr>
        <p:spPr>
          <a:xfrm>
            <a:off x="6213764" y="286821"/>
            <a:ext cx="4157528" cy="337471"/>
          </a:xfrm>
        </p:spPr>
        <p:txBody>
          <a:bodyPr/>
          <a:lstStyle/>
          <a:p>
            <a:r>
              <a:rPr lang="en-US" dirty="0" smtClean="0"/>
              <a:t>Left to right: IIDM, TACM, </a:t>
            </a:r>
            <a:r>
              <a:rPr lang="en-US" dirty="0" smtClean="0"/>
              <a:t>TK2M stations</a:t>
            </a:r>
            <a:endParaRPr lang="en-US" dirty="0" smtClean="0"/>
          </a:p>
        </p:txBody>
      </p:sp>
      <p:pic>
        <p:nvPicPr>
          <p:cNvPr id="7" name="Content Placeholder 6"/>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294865" y="621275"/>
            <a:ext cx="3045601" cy="4568402"/>
          </a:xfr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2178" y="621275"/>
            <a:ext cx="3045602" cy="4568403"/>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4673" y="624292"/>
            <a:ext cx="3043592" cy="4565387"/>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17464192"/>
              </p:ext>
            </p:extLst>
          </p:nvPr>
        </p:nvGraphicFramePr>
        <p:xfrm>
          <a:off x="424174" y="5315234"/>
          <a:ext cx="2840274" cy="1360840"/>
        </p:xfrm>
        <a:graphic>
          <a:graphicData uri="http://schemas.openxmlformats.org/drawingml/2006/table">
            <a:tbl>
              <a:tblPr firstRow="1" bandRow="1">
                <a:tableStyleId>{5C22544A-7EE6-4342-B048-85BDC9FD1C3A}</a:tableStyleId>
              </a:tblPr>
              <a:tblGrid>
                <a:gridCol w="946758">
                  <a:extLst>
                    <a:ext uri="{9D8B030D-6E8A-4147-A177-3AD203B41FA5}">
                      <a16:colId xmlns:a16="http://schemas.microsoft.com/office/drawing/2014/main" val="728729985"/>
                    </a:ext>
                  </a:extLst>
                </a:gridCol>
                <a:gridCol w="946758">
                  <a:extLst>
                    <a:ext uri="{9D8B030D-6E8A-4147-A177-3AD203B41FA5}">
                      <a16:colId xmlns:a16="http://schemas.microsoft.com/office/drawing/2014/main" val="2852577086"/>
                    </a:ext>
                  </a:extLst>
                </a:gridCol>
                <a:gridCol w="946758">
                  <a:extLst>
                    <a:ext uri="{9D8B030D-6E8A-4147-A177-3AD203B41FA5}">
                      <a16:colId xmlns:a16="http://schemas.microsoft.com/office/drawing/2014/main" val="3727697107"/>
                    </a:ext>
                  </a:extLst>
                </a:gridCol>
              </a:tblGrid>
              <a:tr h="749850">
                <a:tc>
                  <a:txBody>
                    <a:bodyPr/>
                    <a:lstStyle/>
                    <a:p>
                      <a:endParaRPr lang="en-US" sz="1400" dirty="0"/>
                    </a:p>
                  </a:txBody>
                  <a:tcPr>
                    <a:solidFill>
                      <a:schemeClr val="bg1"/>
                    </a:solidFill>
                  </a:tcPr>
                </a:tc>
                <a:tc>
                  <a:txBody>
                    <a:bodyPr/>
                    <a:lstStyle/>
                    <a:p>
                      <a:r>
                        <a:rPr lang="en-US" sz="1400" dirty="0" smtClean="0"/>
                        <a:t>Manual picking time (s)</a:t>
                      </a:r>
                      <a:endParaRPr lang="en-US" sz="1400" dirty="0"/>
                    </a:p>
                  </a:txBody>
                  <a:tcPr/>
                </a:tc>
                <a:tc>
                  <a:txBody>
                    <a:bodyPr/>
                    <a:lstStyle/>
                    <a:p>
                      <a:r>
                        <a:rPr lang="en-US" sz="1400" dirty="0" smtClean="0"/>
                        <a:t>CNN picking time</a:t>
                      </a:r>
                      <a:r>
                        <a:rPr lang="en-US" sz="1400" baseline="0" dirty="0" smtClean="0"/>
                        <a:t> (s)</a:t>
                      </a:r>
                      <a:endParaRPr lang="en-US" sz="1400" dirty="0"/>
                    </a:p>
                  </a:txBody>
                  <a:tcPr/>
                </a:tc>
                <a:extLst>
                  <a:ext uri="{0D108BD9-81ED-4DB2-BD59-A6C34878D82A}">
                    <a16:rowId xmlns:a16="http://schemas.microsoft.com/office/drawing/2014/main" val="1137453475"/>
                  </a:ext>
                </a:extLst>
              </a:tr>
              <a:tr h="305495">
                <a:tc>
                  <a:txBody>
                    <a:bodyPr/>
                    <a:lstStyle/>
                    <a:p>
                      <a:r>
                        <a:rPr lang="en-US" sz="1400" dirty="0" smtClean="0"/>
                        <a:t>First P</a:t>
                      </a:r>
                      <a:endParaRPr lang="en-US" sz="1400" dirty="0"/>
                    </a:p>
                  </a:txBody>
                  <a:tcPr/>
                </a:tc>
                <a:tc>
                  <a:txBody>
                    <a:bodyPr/>
                    <a:lstStyle/>
                    <a:p>
                      <a:r>
                        <a:rPr lang="en-US" sz="1400" dirty="0" smtClean="0"/>
                        <a:t>19.6</a:t>
                      </a:r>
                      <a:endParaRPr lang="en-US" sz="1400" dirty="0"/>
                    </a:p>
                  </a:txBody>
                  <a:tcPr/>
                </a:tc>
                <a:tc>
                  <a:txBody>
                    <a:bodyPr/>
                    <a:lstStyle/>
                    <a:p>
                      <a:r>
                        <a:rPr lang="en-US" sz="1400" dirty="0" smtClean="0"/>
                        <a:t>19.6</a:t>
                      </a:r>
                      <a:endParaRPr lang="en-US" sz="1400" dirty="0"/>
                    </a:p>
                  </a:txBody>
                  <a:tcPr/>
                </a:tc>
                <a:extLst>
                  <a:ext uri="{0D108BD9-81ED-4DB2-BD59-A6C34878D82A}">
                    <a16:rowId xmlns:a16="http://schemas.microsoft.com/office/drawing/2014/main" val="1177428101"/>
                  </a:ext>
                </a:extLst>
              </a:tr>
              <a:tr h="305495">
                <a:tc>
                  <a:txBody>
                    <a:bodyPr/>
                    <a:lstStyle/>
                    <a:p>
                      <a:r>
                        <a:rPr lang="en-US" sz="1400" dirty="0" smtClean="0"/>
                        <a:t>First S</a:t>
                      </a:r>
                      <a:endParaRPr lang="en-US" sz="1400" dirty="0"/>
                    </a:p>
                  </a:txBody>
                  <a:tcPr/>
                </a:tc>
                <a:tc>
                  <a:txBody>
                    <a:bodyPr/>
                    <a:lstStyle/>
                    <a:p>
                      <a:r>
                        <a:rPr lang="en-US" sz="1400" dirty="0" smtClean="0"/>
                        <a:t>32.7</a:t>
                      </a:r>
                      <a:endParaRPr lang="en-US" sz="1400" dirty="0"/>
                    </a:p>
                  </a:txBody>
                  <a:tcPr/>
                </a:tc>
                <a:tc>
                  <a:txBody>
                    <a:bodyPr/>
                    <a:lstStyle/>
                    <a:p>
                      <a:r>
                        <a:rPr lang="en-US" sz="1400" dirty="0" smtClean="0"/>
                        <a:t>33.3</a:t>
                      </a:r>
                      <a:endParaRPr lang="en-US" sz="1400" dirty="0"/>
                    </a:p>
                  </a:txBody>
                  <a:tcPr/>
                </a:tc>
                <a:extLst>
                  <a:ext uri="{0D108BD9-81ED-4DB2-BD59-A6C34878D82A}">
                    <a16:rowId xmlns:a16="http://schemas.microsoft.com/office/drawing/2014/main" val="228148840"/>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789337233"/>
              </p:ext>
            </p:extLst>
          </p:nvPr>
        </p:nvGraphicFramePr>
        <p:xfrm>
          <a:off x="3855575" y="5315234"/>
          <a:ext cx="2999118" cy="1317317"/>
        </p:xfrm>
        <a:graphic>
          <a:graphicData uri="http://schemas.openxmlformats.org/drawingml/2006/table">
            <a:tbl>
              <a:tblPr firstRow="1" bandRow="1">
                <a:tableStyleId>{5C22544A-7EE6-4342-B048-85BDC9FD1C3A}</a:tableStyleId>
              </a:tblPr>
              <a:tblGrid>
                <a:gridCol w="999706">
                  <a:extLst>
                    <a:ext uri="{9D8B030D-6E8A-4147-A177-3AD203B41FA5}">
                      <a16:colId xmlns:a16="http://schemas.microsoft.com/office/drawing/2014/main" val="728729985"/>
                    </a:ext>
                  </a:extLst>
                </a:gridCol>
                <a:gridCol w="999706">
                  <a:extLst>
                    <a:ext uri="{9D8B030D-6E8A-4147-A177-3AD203B41FA5}">
                      <a16:colId xmlns:a16="http://schemas.microsoft.com/office/drawing/2014/main" val="2852577086"/>
                    </a:ext>
                  </a:extLst>
                </a:gridCol>
                <a:gridCol w="999706">
                  <a:extLst>
                    <a:ext uri="{9D8B030D-6E8A-4147-A177-3AD203B41FA5}">
                      <a16:colId xmlns:a16="http://schemas.microsoft.com/office/drawing/2014/main" val="3727697107"/>
                    </a:ext>
                  </a:extLst>
                </a:gridCol>
              </a:tblGrid>
              <a:tr h="725869">
                <a:tc>
                  <a:txBody>
                    <a:bodyPr/>
                    <a:lstStyle/>
                    <a:p>
                      <a:endParaRPr lang="en-US" sz="1200" dirty="0"/>
                    </a:p>
                  </a:txBody>
                  <a:tcPr>
                    <a:solidFill>
                      <a:schemeClr val="bg1"/>
                    </a:solidFill>
                  </a:tcPr>
                </a:tc>
                <a:tc>
                  <a:txBody>
                    <a:bodyPr/>
                    <a:lstStyle/>
                    <a:p>
                      <a:r>
                        <a:rPr lang="en-US" sz="1200" dirty="0" smtClean="0"/>
                        <a:t>Manual picking time (s)</a:t>
                      </a:r>
                      <a:endParaRPr lang="en-US" sz="1200" dirty="0"/>
                    </a:p>
                  </a:txBody>
                  <a:tcPr/>
                </a:tc>
                <a:tc>
                  <a:txBody>
                    <a:bodyPr/>
                    <a:lstStyle/>
                    <a:p>
                      <a:r>
                        <a:rPr lang="en-US" sz="1200" dirty="0" smtClean="0"/>
                        <a:t>CNN picking time</a:t>
                      </a:r>
                      <a:r>
                        <a:rPr lang="en-US" sz="1200" baseline="0" dirty="0" smtClean="0"/>
                        <a:t> (s)</a:t>
                      </a:r>
                      <a:endParaRPr lang="en-US" sz="1200" dirty="0"/>
                    </a:p>
                  </a:txBody>
                  <a:tcPr/>
                </a:tc>
                <a:extLst>
                  <a:ext uri="{0D108BD9-81ED-4DB2-BD59-A6C34878D82A}">
                    <a16:rowId xmlns:a16="http://schemas.microsoft.com/office/drawing/2014/main" val="1137453475"/>
                  </a:ext>
                </a:extLst>
              </a:tr>
              <a:tr h="295724">
                <a:tc>
                  <a:txBody>
                    <a:bodyPr/>
                    <a:lstStyle/>
                    <a:p>
                      <a:r>
                        <a:rPr lang="en-US" sz="1200" dirty="0" smtClean="0"/>
                        <a:t>First P</a:t>
                      </a:r>
                      <a:endParaRPr lang="en-US" sz="1200" dirty="0"/>
                    </a:p>
                  </a:txBody>
                  <a:tcPr/>
                </a:tc>
                <a:tc>
                  <a:txBody>
                    <a:bodyPr/>
                    <a:lstStyle/>
                    <a:p>
                      <a:r>
                        <a:rPr lang="en-US" sz="1200" dirty="0" smtClean="0"/>
                        <a:t>19.2</a:t>
                      </a:r>
                      <a:endParaRPr lang="en-US" sz="1200" dirty="0"/>
                    </a:p>
                  </a:txBody>
                  <a:tcPr/>
                </a:tc>
                <a:tc>
                  <a:txBody>
                    <a:bodyPr/>
                    <a:lstStyle/>
                    <a:p>
                      <a:r>
                        <a:rPr lang="en-US" sz="1200" dirty="0" smtClean="0"/>
                        <a:t>19.2</a:t>
                      </a:r>
                      <a:endParaRPr lang="en-US" sz="1200" dirty="0"/>
                    </a:p>
                  </a:txBody>
                  <a:tcPr/>
                </a:tc>
                <a:extLst>
                  <a:ext uri="{0D108BD9-81ED-4DB2-BD59-A6C34878D82A}">
                    <a16:rowId xmlns:a16="http://schemas.microsoft.com/office/drawing/2014/main" val="1177428101"/>
                  </a:ext>
                </a:extLst>
              </a:tr>
              <a:tr h="295724">
                <a:tc>
                  <a:txBody>
                    <a:bodyPr/>
                    <a:lstStyle/>
                    <a:p>
                      <a:r>
                        <a:rPr lang="en-US" sz="1200" dirty="0" smtClean="0"/>
                        <a:t>First S</a:t>
                      </a:r>
                      <a:endParaRPr lang="en-US" sz="1200" dirty="0"/>
                    </a:p>
                  </a:txBody>
                  <a:tcPr/>
                </a:tc>
                <a:tc>
                  <a:txBody>
                    <a:bodyPr/>
                    <a:lstStyle/>
                    <a:p>
                      <a:r>
                        <a:rPr lang="en-US" sz="1200" dirty="0" smtClean="0"/>
                        <a:t>33.3</a:t>
                      </a:r>
                      <a:endParaRPr lang="en-US" sz="1200" dirty="0"/>
                    </a:p>
                  </a:txBody>
                  <a:tcPr/>
                </a:tc>
                <a:tc>
                  <a:txBody>
                    <a:bodyPr/>
                    <a:lstStyle/>
                    <a:p>
                      <a:r>
                        <a:rPr lang="en-US" sz="1200" dirty="0" smtClean="0"/>
                        <a:t>32</a:t>
                      </a:r>
                      <a:endParaRPr lang="en-US" sz="1200" dirty="0"/>
                    </a:p>
                  </a:txBody>
                  <a:tcPr/>
                </a:tc>
                <a:extLst>
                  <a:ext uri="{0D108BD9-81ED-4DB2-BD59-A6C34878D82A}">
                    <a16:rowId xmlns:a16="http://schemas.microsoft.com/office/drawing/2014/main" val="228148840"/>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207614701"/>
              </p:ext>
            </p:extLst>
          </p:nvPr>
        </p:nvGraphicFramePr>
        <p:xfrm>
          <a:off x="7740073" y="5315233"/>
          <a:ext cx="2586183" cy="1317317"/>
        </p:xfrm>
        <a:graphic>
          <a:graphicData uri="http://schemas.openxmlformats.org/drawingml/2006/table">
            <a:tbl>
              <a:tblPr firstRow="1" bandRow="1">
                <a:tableStyleId>{5C22544A-7EE6-4342-B048-85BDC9FD1C3A}</a:tableStyleId>
              </a:tblPr>
              <a:tblGrid>
                <a:gridCol w="862061">
                  <a:extLst>
                    <a:ext uri="{9D8B030D-6E8A-4147-A177-3AD203B41FA5}">
                      <a16:colId xmlns:a16="http://schemas.microsoft.com/office/drawing/2014/main" val="728729985"/>
                    </a:ext>
                  </a:extLst>
                </a:gridCol>
                <a:gridCol w="862061">
                  <a:extLst>
                    <a:ext uri="{9D8B030D-6E8A-4147-A177-3AD203B41FA5}">
                      <a16:colId xmlns:a16="http://schemas.microsoft.com/office/drawing/2014/main" val="2852577086"/>
                    </a:ext>
                  </a:extLst>
                </a:gridCol>
                <a:gridCol w="862061">
                  <a:extLst>
                    <a:ext uri="{9D8B030D-6E8A-4147-A177-3AD203B41FA5}">
                      <a16:colId xmlns:a16="http://schemas.microsoft.com/office/drawing/2014/main" val="3727697107"/>
                    </a:ext>
                  </a:extLst>
                </a:gridCol>
              </a:tblGrid>
              <a:tr h="709325">
                <a:tc>
                  <a:txBody>
                    <a:bodyPr/>
                    <a:lstStyle/>
                    <a:p>
                      <a:endParaRPr lang="en-US" sz="1200" dirty="0"/>
                    </a:p>
                  </a:txBody>
                  <a:tcPr>
                    <a:solidFill>
                      <a:schemeClr val="bg1"/>
                    </a:solidFill>
                  </a:tcPr>
                </a:tc>
                <a:tc>
                  <a:txBody>
                    <a:bodyPr/>
                    <a:lstStyle/>
                    <a:p>
                      <a:r>
                        <a:rPr lang="en-US" sz="1200" dirty="0" smtClean="0"/>
                        <a:t>Manual picking time (s)</a:t>
                      </a:r>
                      <a:endParaRPr lang="en-US" sz="1200" dirty="0"/>
                    </a:p>
                  </a:txBody>
                  <a:tcPr/>
                </a:tc>
                <a:tc>
                  <a:txBody>
                    <a:bodyPr/>
                    <a:lstStyle/>
                    <a:p>
                      <a:r>
                        <a:rPr lang="en-US" sz="1200" dirty="0" smtClean="0"/>
                        <a:t>CNN picking time</a:t>
                      </a:r>
                      <a:r>
                        <a:rPr lang="en-US" sz="1200" baseline="0" dirty="0" smtClean="0"/>
                        <a:t> (s)</a:t>
                      </a:r>
                      <a:endParaRPr lang="en-US" sz="1200" dirty="0"/>
                    </a:p>
                  </a:txBody>
                  <a:tcPr/>
                </a:tc>
                <a:extLst>
                  <a:ext uri="{0D108BD9-81ED-4DB2-BD59-A6C34878D82A}">
                    <a16:rowId xmlns:a16="http://schemas.microsoft.com/office/drawing/2014/main" val="1137453475"/>
                  </a:ext>
                </a:extLst>
              </a:tr>
              <a:tr h="303996">
                <a:tc>
                  <a:txBody>
                    <a:bodyPr/>
                    <a:lstStyle/>
                    <a:p>
                      <a:r>
                        <a:rPr lang="en-US" sz="1200" dirty="0" smtClean="0"/>
                        <a:t>First P</a:t>
                      </a:r>
                      <a:endParaRPr lang="en-US" sz="1200" dirty="0"/>
                    </a:p>
                  </a:txBody>
                  <a:tcPr/>
                </a:tc>
                <a:tc>
                  <a:txBody>
                    <a:bodyPr/>
                    <a:lstStyle/>
                    <a:p>
                      <a:r>
                        <a:rPr lang="en-US" sz="1200" dirty="0" smtClean="0"/>
                        <a:t>19</a:t>
                      </a:r>
                      <a:endParaRPr lang="en-US" sz="1200" dirty="0"/>
                    </a:p>
                  </a:txBody>
                  <a:tcPr/>
                </a:tc>
                <a:tc>
                  <a:txBody>
                    <a:bodyPr/>
                    <a:lstStyle/>
                    <a:p>
                      <a:r>
                        <a:rPr lang="en-US" sz="1200" dirty="0" smtClean="0"/>
                        <a:t>18.7</a:t>
                      </a:r>
                      <a:endParaRPr lang="en-US" sz="1200" dirty="0"/>
                    </a:p>
                  </a:txBody>
                  <a:tcPr/>
                </a:tc>
                <a:extLst>
                  <a:ext uri="{0D108BD9-81ED-4DB2-BD59-A6C34878D82A}">
                    <a16:rowId xmlns:a16="http://schemas.microsoft.com/office/drawing/2014/main" val="1177428101"/>
                  </a:ext>
                </a:extLst>
              </a:tr>
              <a:tr h="303996">
                <a:tc>
                  <a:txBody>
                    <a:bodyPr/>
                    <a:lstStyle/>
                    <a:p>
                      <a:r>
                        <a:rPr lang="en-US" sz="1200" dirty="0" smtClean="0"/>
                        <a:t>First S</a:t>
                      </a:r>
                      <a:endParaRPr lang="en-US" sz="1200" dirty="0"/>
                    </a:p>
                  </a:txBody>
                  <a:tcPr/>
                </a:tc>
                <a:tc>
                  <a:txBody>
                    <a:bodyPr/>
                    <a:lstStyle/>
                    <a:p>
                      <a:r>
                        <a:rPr lang="en-US" sz="1200" dirty="0" smtClean="0"/>
                        <a:t>32.9</a:t>
                      </a:r>
                      <a:endParaRPr lang="en-US" sz="1200" dirty="0"/>
                    </a:p>
                  </a:txBody>
                  <a:tcPr/>
                </a:tc>
                <a:tc>
                  <a:txBody>
                    <a:bodyPr/>
                    <a:lstStyle/>
                    <a:p>
                      <a:r>
                        <a:rPr lang="en-US" sz="1200" dirty="0" smtClean="0"/>
                        <a:t>32.7</a:t>
                      </a:r>
                      <a:endParaRPr lang="en-US" sz="1200" dirty="0"/>
                    </a:p>
                  </a:txBody>
                  <a:tcPr/>
                </a:tc>
                <a:extLst>
                  <a:ext uri="{0D108BD9-81ED-4DB2-BD59-A6C34878D82A}">
                    <a16:rowId xmlns:a16="http://schemas.microsoft.com/office/drawing/2014/main" val="228148840"/>
                  </a:ext>
                </a:extLst>
              </a:tr>
            </a:tbl>
          </a:graphicData>
        </a:graphic>
      </p:graphicFrame>
    </p:spTree>
    <p:extLst>
      <p:ext uri="{BB962C8B-B14F-4D97-AF65-F5344CB8AC3E}">
        <p14:creationId xmlns:p14="http://schemas.microsoft.com/office/powerpoint/2010/main" val="162504651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34">
      <a:dk1>
        <a:srgbClr val="000000"/>
      </a:dk1>
      <a:lt1>
        <a:srgbClr val="FFFFFF"/>
      </a:lt1>
      <a:dk2>
        <a:srgbClr val="000000"/>
      </a:dk2>
      <a:lt2>
        <a:srgbClr val="FFFFFF"/>
      </a:lt2>
      <a:accent1>
        <a:srgbClr val="5CB8B3"/>
      </a:accent1>
      <a:accent2>
        <a:srgbClr val="F5D66E"/>
      </a:accent2>
      <a:accent3>
        <a:srgbClr val="D78189"/>
      </a:accent3>
      <a:accent4>
        <a:srgbClr val="7030A0"/>
      </a:accent4>
      <a:accent5>
        <a:srgbClr val="0070C0"/>
      </a:accent5>
      <a:accent6>
        <a:srgbClr val="C4D36D"/>
      </a:accent6>
      <a:hlink>
        <a:srgbClr val="54C3BD"/>
      </a:hlink>
      <a:folHlink>
        <a:srgbClr val="54C3BD"/>
      </a:folHlink>
    </a:clrScheme>
    <a:fontScheme name="Custom 154">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C84B30EC-0085-4B02-B549-85261AA7A7FD}" vid="{B38EAA63-7B49-47D5-A9B8-CCF1CC9145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B15BD18-190D-4514-9BDF-0746D033B5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519935D-ADE6-42ED-B568-839405AD6ABE}">
  <ds:schemaRefs>
    <ds:schemaRef ds:uri="http://schemas.microsoft.com/office/2006/documentManagement/types"/>
    <ds:schemaRef ds:uri="http://www.w3.org/XML/1998/namespace"/>
    <ds:schemaRef ds:uri="http://purl.org/dc/dcmitype/"/>
    <ds:schemaRef ds:uri="http://schemas.microsoft.com/office/2006/metadata/properties"/>
    <ds:schemaRef ds:uri="http://schemas.openxmlformats.org/package/2006/metadata/core-properties"/>
    <ds:schemaRef ds:uri="http://schemas.microsoft.com/office/infopath/2007/PartnerControls"/>
    <ds:schemaRef ds:uri="http://purl.org/dc/elements/1.1/"/>
    <ds:schemaRef ds:uri="16c05727-aa75-4e4a-9b5f-8a80a1165891"/>
    <ds:schemaRef ds:uri="71af3243-3dd4-4a8d-8c0d-dd76da1f02a5"/>
    <ds:schemaRef ds:uri="http://purl.org/dc/terms/"/>
  </ds:schemaRefs>
</ds:datastoreItem>
</file>

<file path=customXml/itemProps3.xml><?xml version="1.0" encoding="utf-8"?>
<ds:datastoreItem xmlns:ds="http://schemas.openxmlformats.org/officeDocument/2006/customXml" ds:itemID="{1E1D8AE1-AF50-4238-9545-788684540AB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Minimalist color presentation(2)</Template>
  <TotalTime>0</TotalTime>
  <Words>1556</Words>
  <Application>Microsoft Office PowerPoint</Application>
  <PresentationFormat>Widescreen</PresentationFormat>
  <Paragraphs>385</Paragraphs>
  <Slides>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Adobe Fan Heiti Std B</vt:lpstr>
      <vt:lpstr>Adobe Hebrew</vt:lpstr>
      <vt:lpstr>Arial</vt:lpstr>
      <vt:lpstr>Calibri</vt:lpstr>
      <vt:lpstr>Calibri Light</vt:lpstr>
      <vt:lpstr>Times New Roman</vt:lpstr>
      <vt:lpstr>Verdana</vt:lpstr>
      <vt:lpstr>Office Theme</vt:lpstr>
      <vt:lpstr>JAPAN EARTHQUAKE DETECTION AND ANALYSIS USING CONVOLUTIONAL NEURAL NETWORK (cnn)</vt:lpstr>
      <vt:lpstr>NEURAL NETWORK MIMICS HOW OUR BRAINS LEARN SOMETHING!</vt:lpstr>
      <vt:lpstr>ORDINARY NN</vt:lpstr>
      <vt:lpstr>CNN</vt:lpstr>
      <vt:lpstr>CNN ARCHITECTURE</vt:lpstr>
      <vt:lpstr>EXPECTED OUTPUT</vt:lpstr>
      <vt:lpstr>DATA</vt:lpstr>
      <vt:lpstr>PowerPoint Presentation</vt:lpstr>
      <vt:lpstr>First event: 11-09-04 05:52:47</vt:lpstr>
      <vt:lpstr>SECOND event: 11-09-04 18:42:18</vt:lpstr>
      <vt:lpstr>THIRD event: 11-09-04 20:28:16</vt:lpstr>
      <vt:lpstr>FOURTH event: 11-09-04 22:28:46</vt:lpstr>
      <vt:lpstr>fifth event: 11-09-05 17:04:25</vt:lpstr>
      <vt:lpstr>sixth event: 11-09-06 18:06:51</vt:lpstr>
      <vt:lpstr>seventh event: 11-09-07 17:08:46</vt:lpstr>
      <vt:lpstr>eighth event: 11-09-08 17:22:37</vt:lpstr>
      <vt:lpstr>ninth event: 11-09-08 18:13:46</vt:lpstr>
      <vt:lpstr>Tenth event: 11-09-10 15:00:35</vt:lpstr>
      <vt:lpstr>TERMINOLOGIES FOR CONFUSION MATRIX COMPONENTS</vt:lpstr>
      <vt:lpstr>CONFUSION MATRIX AND MODEL EVALUATION</vt:lpstr>
      <vt:lpstr>DISCUSSION</vt:lpstr>
      <vt:lpstr>CONCLUSION</vt:lpstr>
      <vt:lpstr>RECOMMENDATIONS/FUTURE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2019-06-24T00:52:07Z</dcterms:created>
  <dcterms:modified xsi:type="dcterms:W3CDTF">2019-07-04T12:07:32Z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